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4DAE2"/>
          </a:solidFill>
        </a:fill>
      </a:tcStyle>
    </a:wholeTbl>
    <a:band2H>
      <a:tcTxStyle b="def" i="def"/>
      <a:tcStyle>
        <a:tcBdr/>
        <a:fill>
          <a:solidFill>
            <a:srgbClr val="EBEDF1"/>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Row>
  </a:tblStyle>
  <a:tblStyle styleId="{C7B018BB-80A7-4F77-B60F-C8B233D01FF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EFE5CE"/>
          </a:solidFill>
        </a:fill>
      </a:tcStyle>
    </a:wholeTbl>
    <a:band2H>
      <a:tcTxStyle b="def" i="def"/>
      <a:tcStyle>
        <a:tcBdr/>
        <a:fill>
          <a:solidFill>
            <a:srgbClr val="F7F2E8"/>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Row>
  </a:tblStyle>
  <a:tblStyle styleId="{EEE7283C-3CF3-47DC-8721-378D4A62B22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BD8DF"/>
          </a:solidFill>
        </a:fill>
      </a:tcStyle>
    </a:wholeTbl>
    <a:band2H>
      <a:tcTxStyle b="def" i="def"/>
      <a:tcStyle>
        <a:tcBdr/>
        <a:fill>
          <a:solidFill>
            <a:srgbClr val="EEECF0"/>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Row>
  </a:tblStyle>
  <a:tblStyle styleId="{CF821DB8-F4EB-4A41-A1BA-3FCAFE7338EE}" styleName="">
    <a:tblBg/>
    <a:wholeTbl>
      <a:tcTxStyle b="off" i="off">
        <a:font>
          <a:latin typeface="Papyrus"/>
          <a:ea typeface="Papyrus"/>
          <a:cs typeface="Papyrus"/>
        </a:font>
        <a:srgbClr val="3E231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7E7"/>
          </a:solidFill>
        </a:fill>
      </a:tcStyle>
    </a:wholeTbl>
    <a:band2H>
      <a:tcTxStyle b="def" i="def"/>
      <a:tcStyle>
        <a:tcBdr/>
        <a:fill>
          <a:solidFill>
            <a:srgbClr val="24383E"/>
          </a:solidFill>
        </a:fill>
      </a:tcStyle>
    </a:band2H>
    <a:firstCol>
      <a:tcTxStyle b="on" i="off">
        <a:font>
          <a:latin typeface="Papyrus"/>
          <a:ea typeface="Papyrus"/>
          <a:cs typeface="Papyrus"/>
        </a:font>
        <a:srgbClr val="24383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pyrus"/>
          <a:ea typeface="Papyrus"/>
          <a:cs typeface="Papyrus"/>
        </a:font>
        <a:srgbClr val="3E231A"/>
      </a:tcTxStyle>
      <a:tcStyle>
        <a:tcBdr>
          <a:left>
            <a:ln w="12700" cap="flat">
              <a:noFill/>
              <a:miter lim="400000"/>
            </a:ln>
          </a:left>
          <a:right>
            <a:ln w="12700" cap="flat">
              <a:noFill/>
              <a:miter lim="400000"/>
            </a:ln>
          </a:right>
          <a:top>
            <a:ln w="508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rgbClr val="24383E"/>
          </a:solidFill>
        </a:fill>
      </a:tcStyle>
    </a:lastRow>
    <a:firstRow>
      <a:tcTxStyle b="on" i="off">
        <a:font>
          <a:latin typeface="Papyrus"/>
          <a:ea typeface="Papyrus"/>
          <a:cs typeface="Papyrus"/>
        </a:font>
        <a:srgbClr val="24383E"/>
      </a:tcTxStyle>
      <a:tcStyle>
        <a:tcBdr>
          <a:left>
            <a:ln w="12700" cap="flat">
              <a:noFill/>
              <a:miter lim="400000"/>
            </a:ln>
          </a:left>
          <a:right>
            <a:ln w="12700" cap="flat">
              <a:noFill/>
              <a:miter lim="400000"/>
            </a:ln>
          </a:right>
          <a:top>
            <a:ln w="254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CDCBCB"/>
          </a:solidFill>
        </a:fill>
      </a:tcStyle>
    </a:wholeTbl>
    <a:band2H>
      <a:tcTxStyle b="def" i="def"/>
      <a:tcStyle>
        <a:tcBdr/>
        <a:fill>
          <a:solidFill>
            <a:srgbClr val="E8E7E7"/>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Row>
  </a:tblStyle>
  <a:tblStyle styleId="{2708684C-4D16-4618-839F-0558EEFCDFE6}" styleName="">
    <a:tblBg/>
    <a:wholeTbl>
      <a:tcTxStyle b="off"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wholeTbl>
    <a:band2H>
      <a:tcTxStyle b="def" i="def"/>
      <a:tcStyle>
        <a:tcBdr/>
        <a:fill>
          <a:solidFill>
            <a:srgbClr val="FFFFFF"/>
          </a:solidFill>
        </a:fill>
      </a:tcStyle>
    </a:band2H>
    <a:firstCol>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firstCol>
    <a:la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508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lastRow>
    <a:fir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254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89100"/>
            <a:ext cx="10464800" cy="3467100"/>
          </a:xfrm>
          <a:prstGeom prst="rect">
            <a:avLst/>
          </a:prstGeom>
        </p:spPr>
        <p:txBody>
          <a:bodyPr anchor="b"/>
          <a:lstStyle>
            <a:lvl1pPr algn="ctr"/>
          </a:lstStyle>
          <a:p>
            <a:pPr/>
            <a:r>
              <a:t>Title Text</a:t>
            </a:r>
          </a:p>
        </p:txBody>
      </p:sp>
      <p:sp>
        <p:nvSpPr>
          <p:cNvPr id="12" name="Body Level One…"/>
          <p:cNvSpPr txBox="1"/>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4267200"/>
            <a:ext cx="10464800" cy="850900"/>
          </a:xfrm>
          <a:prstGeom prst="rect">
            <a:avLst/>
          </a:prstGeom>
        </p:spPr>
        <p:txBody>
          <a:bodyPr/>
          <a:lstStyle>
            <a:lvl1pPr marL="0" indent="0" algn="ctr">
              <a:spcBef>
                <a:spcPts val="0"/>
              </a:spcBef>
              <a:buSzTx/>
              <a:buNone/>
            </a:lvl1pPr>
            <a:lvl2pPr algn="ctr">
              <a:spcBef>
                <a:spcPts val="0"/>
              </a:spcBef>
              <a:buBlip>
                <a:blip r:embed="rId2"/>
              </a:buBlip>
            </a:lvl2pPr>
            <a:lvl3pPr algn="ctr">
              <a:spcBef>
                <a:spcPts val="0"/>
              </a:spcBef>
              <a:buBlip>
                <a:blip r:embed="rId2"/>
              </a:buBlip>
            </a:lvl3pPr>
            <a:lvl4pPr algn="ctr">
              <a:spcBef>
                <a:spcPts val="0"/>
              </a:spcBef>
              <a:buBlip>
                <a:blip r:embed="rId2"/>
              </a:buBlip>
            </a:lvl4pPr>
            <a:lvl5pPr algn="ctr">
              <a:spcBef>
                <a:spcPts val="0"/>
              </a:spcBef>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94" name="–Johnny Appleseed"/>
          <p:cNvSpPr txBox="1"/>
          <p:nvPr>
            <p:ph type="body" sz="quarter" idx="13"/>
          </p:nvPr>
        </p:nvSpPr>
        <p:spPr>
          <a:xfrm>
            <a:off x="1270000" y="6362700"/>
            <a:ext cx="10464800" cy="647700"/>
          </a:xfrm>
          <a:prstGeom prst="rect">
            <a:avLst/>
          </a:prstGeom>
        </p:spPr>
        <p:txBody>
          <a:bodyPr anchor="t"/>
          <a:lstStyle/>
          <a:p>
            <a:pPr marL="0" indent="0" algn="ctr">
              <a:spcBef>
                <a:spcPts val="0"/>
              </a:spcBef>
              <a:buSzTx/>
              <a:buNone/>
              <a:defRPr sz="2800"/>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sz="half" idx="13"/>
          </p:nvPr>
        </p:nvSpPr>
        <p:spPr>
          <a:xfrm>
            <a:off x="1573807" y="1421424"/>
            <a:ext cx="9855201" cy="5143503"/>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680200"/>
            <a:ext cx="10464800" cy="1270000"/>
          </a:xfrm>
          <a:prstGeom prst="rect">
            <a:avLst/>
          </a:prstGeom>
        </p:spPr>
        <p:txBody>
          <a:bodyPr anchor="b"/>
          <a:lstStyle>
            <a:lvl1pPr algn="ctr"/>
          </a:lstStyle>
          <a:p>
            <a:pPr/>
            <a:r>
              <a:t>Title Text</a:t>
            </a:r>
          </a:p>
        </p:txBody>
      </p:sp>
      <p:sp>
        <p:nvSpPr>
          <p:cNvPr id="22" name="Body Level One…"/>
          <p:cNvSpPr txBox="1"/>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89300"/>
            <a:ext cx="10464800" cy="3175000"/>
          </a:xfrm>
          <a:prstGeom prst="rect">
            <a:avLst/>
          </a:prstGeom>
        </p:spPr>
        <p:txBody>
          <a:bodyPr/>
          <a:lstStyle>
            <a:lvl1pPr algn="ct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75450" y="1408083"/>
            <a:ext cx="4673600" cy="6972301"/>
          </a:xfrm>
          <a:prstGeom prst="rect">
            <a:avLst/>
          </a:prstGeom>
        </p:spPr>
        <p:txBody>
          <a:bodyPr lIns="91439" tIns="45719" rIns="91439" bIns="45719" anchor="t">
            <a:noAutofit/>
          </a:bodyPr>
          <a:lstStyle/>
          <a:p>
            <a:pPr/>
          </a:p>
        </p:txBody>
      </p:sp>
      <p:sp>
        <p:nvSpPr>
          <p:cNvPr id="39" name="Title Text"/>
          <p:cNvSpPr txBox="1"/>
          <p:nvPr>
            <p:ph type="title"/>
          </p:nvPr>
        </p:nvSpPr>
        <p:spPr>
          <a:xfrm>
            <a:off x="965200" y="1397000"/>
            <a:ext cx="5600700" cy="4038600"/>
          </a:xfrm>
          <a:prstGeom prst="rect">
            <a:avLst/>
          </a:prstGeom>
        </p:spPr>
        <p:txBody>
          <a:bodyPr anchor="b"/>
          <a:lstStyle>
            <a:lvl1pPr algn="ctr">
              <a:defRPr sz="6800"/>
            </a:lvl1pPr>
          </a:lstStyle>
          <a:p>
            <a:pPr/>
            <a:r>
              <a:t>Title Text</a:t>
            </a:r>
          </a:p>
        </p:txBody>
      </p:sp>
      <p:sp>
        <p:nvSpPr>
          <p:cNvPr id="40" name="Body Level One…"/>
          <p:cNvSpPr txBox="1"/>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xfrm>
            <a:off x="1270000" y="635000"/>
            <a:ext cx="10464800" cy="2108200"/>
          </a:xfrm>
          <a:prstGeom prst="rect">
            <a:avLst/>
          </a:prstGeom>
        </p:spPr>
        <p:txBody>
          <a:bodyPr/>
          <a:lstStyle>
            <a:lvl1pPr algn="ct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xfrm>
            <a:off x="1270000" y="635000"/>
            <a:ext cx="10464800" cy="2108200"/>
          </a:xfrm>
          <a:prstGeom prst="rect">
            <a:avLst/>
          </a:prstGeom>
        </p:spPr>
        <p:txBody>
          <a:bodyPr/>
          <a:lstStyle>
            <a:lvl1pPr algn="ctr"/>
          </a:lstStyle>
          <a:p>
            <a:pPr/>
            <a:r>
              <a:t>Title Text</a:t>
            </a:r>
          </a:p>
        </p:txBody>
      </p:sp>
      <p:sp>
        <p:nvSpPr>
          <p:cNvPr id="57" name="Body Level One…"/>
          <p:cNvSpPr txBox="1"/>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31000" y="2857500"/>
            <a:ext cx="5003800" cy="5588000"/>
          </a:xfrm>
          <a:prstGeom prst="rect">
            <a:avLst/>
          </a:prstGeom>
        </p:spPr>
        <p:txBody>
          <a:bodyPr lIns="91439" tIns="45719" rIns="91439" bIns="45719" anchor="t">
            <a:noAutofit/>
          </a:bodyPr>
          <a:lstStyle/>
          <a:p>
            <a:pPr/>
          </a:p>
        </p:txBody>
      </p:sp>
      <p:sp>
        <p:nvSpPr>
          <p:cNvPr id="66" name="Title Text"/>
          <p:cNvSpPr txBox="1"/>
          <p:nvPr>
            <p:ph type="title"/>
          </p:nvPr>
        </p:nvSpPr>
        <p:spPr>
          <a:xfrm>
            <a:off x="1270000" y="635000"/>
            <a:ext cx="10464800" cy="2108200"/>
          </a:xfrm>
          <a:prstGeom prst="rect">
            <a:avLst/>
          </a:prstGeom>
        </p:spPr>
        <p:txBody>
          <a:bodyPr/>
          <a:lstStyle>
            <a:lvl1pPr algn="ctr"/>
          </a:lstStyle>
          <a:p>
            <a:pPr/>
            <a:r>
              <a:t>Title Text</a:t>
            </a:r>
          </a:p>
        </p:txBody>
      </p:sp>
      <p:sp>
        <p:nvSpPr>
          <p:cNvPr id="67" name="Body Level One…"/>
          <p:cNvSpPr txBox="1"/>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7396539" y="812918"/>
            <a:ext cx="4660903" cy="2984501"/>
          </a:xfrm>
          <a:prstGeom prst="rect">
            <a:avLst/>
          </a:prstGeom>
        </p:spPr>
        <p:txBody>
          <a:bodyPr lIns="91439" tIns="45719" rIns="91439" bIns="45719" anchor="t">
            <a:noAutofit/>
          </a:bodyPr>
          <a:lstStyle/>
          <a:p>
            <a:pPr/>
          </a:p>
        </p:txBody>
      </p:sp>
      <p:sp>
        <p:nvSpPr>
          <p:cNvPr id="84" name="Image"/>
          <p:cNvSpPr/>
          <p:nvPr>
            <p:ph type="pic" sz="quarter" idx="14"/>
          </p:nvPr>
        </p:nvSpPr>
        <p:spPr>
          <a:xfrm>
            <a:off x="7396539" y="4038717"/>
            <a:ext cx="4660903" cy="4864102"/>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25500"/>
            <a:ext cx="6197600" cy="80899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Body Level One…"/>
          <p:cNvSpPr txBox="1"/>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4" name="Slide Number"/>
          <p:cNvSpPr txBox="1"/>
          <p:nvPr>
            <p:ph type="sldNum" sz="quarter" idx="2"/>
          </p:nvPr>
        </p:nvSpPr>
        <p:spPr>
          <a:xfrm>
            <a:off x="6337299" y="9296400"/>
            <a:ext cx="323479" cy="4572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1pPr>
      <a:lvl2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2pPr>
      <a:lvl3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3pPr>
      <a:lvl4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4pPr>
      <a:lvl5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5pPr>
      <a:lvl6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6pPr>
      <a:lvl7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7pPr>
      <a:lvl8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8pPr>
      <a:lvl9pPr marL="0" marR="0" indent="0" algn="l" defTabSz="584200" rtl="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Papyrus"/>
          <a:ea typeface="Papyrus"/>
          <a:cs typeface="Papyru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1pPr>
      <a:lvl2pPr marL="9398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2pPr>
      <a:lvl3pPr marL="14097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3pPr>
      <a:lvl4pPr marL="18796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4pPr>
      <a:lvl5pPr marL="23495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5pPr>
      <a:lvl6pPr marL="28194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6pPr>
      <a:lvl7pPr marL="32893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7pPr>
      <a:lvl8pPr marL="37592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8pPr>
      <a:lvl9pPr marL="42291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Papyrus"/>
          <a:ea typeface="Papyrus"/>
          <a:cs typeface="Papyrus"/>
          <a:sym typeface="Papyrus"/>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FAITH &amp; GENEROSITY…"/>
          <p:cNvSpPr txBox="1"/>
          <p:nvPr>
            <p:ph type="ctrTitle"/>
          </p:nvPr>
        </p:nvSpPr>
        <p:spPr>
          <a:xfrm>
            <a:off x="1270000" y="2044700"/>
            <a:ext cx="10464800" cy="4994108"/>
          </a:xfrm>
          <a:prstGeom prst="rect">
            <a:avLst/>
          </a:prstGeom>
        </p:spPr>
        <p:txBody>
          <a:bodyPr anchor="t"/>
          <a:lstStyle/>
          <a:p>
            <a:pPr defTabSz="457200">
              <a:defRPr b="1" sz="6500">
                <a:solidFill>
                  <a:srgbClr val="454545"/>
                </a:solidFill>
                <a:latin typeface="+mn-lt"/>
                <a:ea typeface="+mn-ea"/>
                <a:cs typeface="+mn-cs"/>
                <a:sym typeface="Helvetica"/>
              </a:defRPr>
            </a:pPr>
            <a:r>
              <a:t>FAITH &amp; GENEROSITY</a:t>
            </a:r>
            <a:endParaRPr sz="6000"/>
          </a:p>
          <a:p>
            <a:pPr defTabSz="457200">
              <a:defRPr b="1" sz="6000">
                <a:solidFill>
                  <a:srgbClr val="454545"/>
                </a:solidFill>
                <a:latin typeface="+mn-lt"/>
                <a:ea typeface="+mn-ea"/>
                <a:cs typeface="+mn-cs"/>
                <a:sym typeface="Helvetica"/>
              </a:defRPr>
            </a:pPr>
          </a:p>
          <a:p>
            <a:pPr defTabSz="457200">
              <a:defRPr b="1" sz="5500">
                <a:solidFill>
                  <a:srgbClr val="454545"/>
                </a:solidFill>
                <a:latin typeface="+mn-lt"/>
                <a:ea typeface="+mn-ea"/>
                <a:cs typeface="+mn-cs"/>
                <a:sym typeface="Helvetica"/>
              </a:defRPr>
            </a:pPr>
            <a:r>
              <a:t>Unleashing the Power of a Generous Heart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In practice, generosity flows one way:…"/>
          <p:cNvSpPr txBox="1"/>
          <p:nvPr>
            <p:ph type="ctrTitle"/>
          </p:nvPr>
        </p:nvSpPr>
        <p:spPr>
          <a:xfrm>
            <a:off x="1138730" y="3339672"/>
            <a:ext cx="10727340" cy="5205399"/>
          </a:xfrm>
          <a:prstGeom prst="rect">
            <a:avLst/>
          </a:prstGeom>
        </p:spPr>
        <p:txBody>
          <a:bodyPr anchor="t"/>
          <a:lstStyle/>
          <a:p>
            <a:pPr defTabSz="420623">
              <a:defRPr b="1" sz="4600">
                <a:solidFill>
                  <a:srgbClr val="454545"/>
                </a:solidFill>
                <a:uFill>
                  <a:solidFill>
                    <a:srgbClr val="454545"/>
                  </a:solidFill>
                </a:uFill>
                <a:latin typeface="+mn-lt"/>
                <a:ea typeface="+mn-ea"/>
                <a:cs typeface="+mn-cs"/>
                <a:sym typeface="Helvetica"/>
              </a:defRPr>
            </a:pPr>
            <a:r>
              <a:t>In </a:t>
            </a:r>
            <a:r>
              <a:rPr u="sng"/>
              <a:t>practice</a:t>
            </a:r>
            <a:r>
              <a:t>, generosity flows one way:</a:t>
            </a:r>
          </a:p>
          <a:p>
            <a:pPr defTabSz="420623">
              <a:defRPr b="1" sz="4600">
                <a:solidFill>
                  <a:srgbClr val="454545"/>
                </a:solidFill>
                <a:uFill>
                  <a:solidFill>
                    <a:srgbClr val="454545"/>
                  </a:solidFill>
                </a:uFill>
                <a:latin typeface="+mn-lt"/>
                <a:ea typeface="+mn-ea"/>
                <a:cs typeface="+mn-cs"/>
                <a:sym typeface="Helvetica"/>
              </a:defRPr>
            </a:pPr>
          </a:p>
          <a:p>
            <a:pPr defTabSz="420623">
              <a:defRPr b="1" sz="4600">
                <a:solidFill>
                  <a:srgbClr val="454545"/>
                </a:solidFill>
                <a:uFill>
                  <a:solidFill>
                    <a:srgbClr val="454545"/>
                  </a:solidFill>
                </a:uFill>
                <a:latin typeface="+mn-lt"/>
                <a:ea typeface="+mn-ea"/>
                <a:cs typeface="+mn-cs"/>
                <a:sym typeface="Helvetica"/>
              </a:defRPr>
            </a:pPr>
            <a:r>
              <a:t>Heaping generosity on myself is the meaning of selfishness - generosity turned inwards.</a:t>
            </a:r>
            <a:endParaRPr sz="3496"/>
          </a:p>
          <a:p>
            <a:pPr defTabSz="420623">
              <a:defRPr sz="3496">
                <a:solidFill>
                  <a:srgbClr val="454545"/>
                </a:solidFill>
                <a:uFill>
                  <a:solidFill>
                    <a:srgbClr val="454545"/>
                  </a:solidFill>
                </a:uFill>
                <a:latin typeface="+mn-lt"/>
                <a:ea typeface="+mn-ea"/>
                <a:cs typeface="+mn-cs"/>
                <a:sym typeface="Helvetica"/>
              </a:defRPr>
            </a:pPr>
          </a:p>
          <a:p>
            <a:pPr defTabSz="420623">
              <a:defRPr sz="3496">
                <a:solidFill>
                  <a:srgbClr val="454545"/>
                </a:solidFill>
                <a:uFill>
                  <a:solidFill>
                    <a:srgbClr val="454545"/>
                  </a:solidFill>
                </a:uFill>
                <a:latin typeface="+mn-lt"/>
                <a:ea typeface="+mn-ea"/>
                <a:cs typeface="+mn-cs"/>
                <a:sym typeface="Helvetica"/>
              </a:defRPr>
            </a:pPr>
          </a:p>
        </p:txBody>
      </p:sp>
      <p:sp>
        <p:nvSpPr>
          <p:cNvPr id="139" name="UNDERSTANDING GENEROSITY…"/>
          <p:cNvSpPr txBox="1"/>
          <p:nvPr/>
        </p:nvSpPr>
        <p:spPr>
          <a:xfrm>
            <a:off x="1269999" y="1043540"/>
            <a:ext cx="10464802" cy="16828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defTabSz="457200">
              <a:defRPr b="1" sz="5000">
                <a:solidFill>
                  <a:srgbClr val="454545"/>
                </a:solidFill>
                <a:uFill>
                  <a:solidFill>
                    <a:srgbClr val="454545"/>
                  </a:solidFill>
                </a:uFill>
                <a:latin typeface="+mn-lt"/>
                <a:ea typeface="+mn-ea"/>
                <a:cs typeface="+mn-cs"/>
                <a:sym typeface="Helvetica"/>
              </a:defRPr>
            </a:pPr>
            <a:r>
              <a:t>UNDERSTANDING GENEROSITY</a:t>
            </a:r>
          </a:p>
          <a:p>
            <a:pPr defTabSz="457200">
              <a:defRPr b="1" sz="5000">
                <a:solidFill>
                  <a:srgbClr val="454545"/>
                </a:solidFill>
                <a:uFill>
                  <a:solidFill>
                    <a:srgbClr val="454545"/>
                  </a:solidFill>
                </a:uFill>
                <a:latin typeface="+mn-lt"/>
                <a:ea typeface="+mn-ea"/>
                <a:cs typeface="+mn-cs"/>
                <a:sym typeface="Helvetica"/>
              </a:defRPr>
            </a:pPr>
            <a:r>
              <a:t>IN PRINCIPLE &amp; PRACTICE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rue generosity flows outwards to others.…"/>
          <p:cNvSpPr txBox="1"/>
          <p:nvPr>
            <p:ph type="ctrTitle"/>
          </p:nvPr>
        </p:nvSpPr>
        <p:spPr>
          <a:xfrm>
            <a:off x="1403264" y="1497727"/>
            <a:ext cx="10464801" cy="6439715"/>
          </a:xfrm>
          <a:prstGeom prst="rect">
            <a:avLst/>
          </a:prstGeom>
        </p:spPr>
        <p:txBody>
          <a:bodyPr anchor="t"/>
          <a:lstStyle/>
          <a:p>
            <a:pPr defTabSz="457200">
              <a:defRPr b="1" sz="5500">
                <a:solidFill>
                  <a:srgbClr val="454545"/>
                </a:solidFill>
                <a:uFill>
                  <a:solidFill>
                    <a:srgbClr val="454545"/>
                  </a:solidFill>
                </a:uFill>
                <a:latin typeface="+mn-lt"/>
                <a:ea typeface="+mn-ea"/>
                <a:cs typeface="+mn-cs"/>
                <a:sym typeface="Helvetica"/>
              </a:defRPr>
            </a:pPr>
            <a:r>
              <a:t>True generosity flows outwards to others.</a:t>
            </a:r>
          </a:p>
          <a:p>
            <a:pPr defTabSz="457200">
              <a:defRPr b="1" sz="5500">
                <a:solidFill>
                  <a:srgbClr val="454545"/>
                </a:solidFill>
                <a:uFill>
                  <a:solidFill>
                    <a:srgbClr val="454545"/>
                  </a:solidFill>
                </a:uFill>
                <a:latin typeface="+mn-lt"/>
                <a:ea typeface="+mn-ea"/>
                <a:cs typeface="+mn-cs"/>
                <a:sym typeface="Helvetica"/>
              </a:defRPr>
            </a:pPr>
          </a:p>
          <a:p>
            <a:pPr defTabSz="457200">
              <a:defRPr b="1" sz="5500">
                <a:solidFill>
                  <a:srgbClr val="454545"/>
                </a:solidFill>
                <a:uFill>
                  <a:solidFill>
                    <a:srgbClr val="454545"/>
                  </a:solidFill>
                </a:uFill>
                <a:latin typeface="+mn-lt"/>
                <a:ea typeface="+mn-ea"/>
                <a:cs typeface="+mn-cs"/>
                <a:sym typeface="Helvetica"/>
              </a:defRPr>
            </a:pPr>
          </a:p>
          <a:p>
            <a:pPr defTabSz="457200">
              <a:defRPr b="1" sz="5500">
                <a:solidFill>
                  <a:srgbClr val="454545"/>
                </a:solidFill>
                <a:uFill>
                  <a:solidFill>
                    <a:srgbClr val="454545"/>
                  </a:solidFill>
                </a:uFill>
                <a:latin typeface="+mn-lt"/>
                <a:ea typeface="+mn-ea"/>
                <a:cs typeface="+mn-cs"/>
                <a:sym typeface="Helvetica"/>
              </a:defRPr>
            </a:pPr>
            <a:r>
              <a:t>As we release that outward flow, OUR GIVING TRIGGERS A PARADOX.</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Jesus describes it in Luke 6:38.…"/>
          <p:cNvSpPr txBox="1"/>
          <p:nvPr>
            <p:ph type="ctrTitle"/>
          </p:nvPr>
        </p:nvSpPr>
        <p:spPr>
          <a:xfrm>
            <a:off x="1179945" y="935675"/>
            <a:ext cx="10850195" cy="6014157"/>
          </a:xfrm>
          <a:prstGeom prst="rect">
            <a:avLst/>
          </a:prstGeom>
        </p:spPr>
        <p:txBody>
          <a:bodyPr anchor="t"/>
          <a:lstStyle/>
          <a:p>
            <a:pPr defTabSz="434340">
              <a:defRPr b="1" sz="4275">
                <a:solidFill>
                  <a:srgbClr val="454545"/>
                </a:solidFill>
                <a:uFill>
                  <a:solidFill>
                    <a:srgbClr val="454545"/>
                  </a:solidFill>
                </a:uFill>
                <a:latin typeface="+mn-lt"/>
                <a:ea typeface="+mn-ea"/>
                <a:cs typeface="+mn-cs"/>
                <a:sym typeface="Helvetica"/>
              </a:defRPr>
            </a:pPr>
            <a:r>
              <a:t>Jesus describes it in Luke 6:38</a:t>
            </a:r>
          </a:p>
          <a:p>
            <a:pPr defTabSz="434340">
              <a:defRPr b="1" sz="4275">
                <a:solidFill>
                  <a:srgbClr val="454545"/>
                </a:solidFill>
                <a:uFill>
                  <a:solidFill>
                    <a:srgbClr val="454545"/>
                  </a:solidFill>
                </a:uFill>
                <a:latin typeface="+mn-lt"/>
                <a:ea typeface="+mn-ea"/>
                <a:cs typeface="+mn-cs"/>
                <a:sym typeface="Helvetica"/>
              </a:defRPr>
            </a:pPr>
          </a:p>
          <a:p>
            <a:pPr defTabSz="434340">
              <a:defRPr b="1" sz="4275">
                <a:solidFill>
                  <a:srgbClr val="454545"/>
                </a:solidFill>
                <a:uFill>
                  <a:solidFill>
                    <a:srgbClr val="454545"/>
                  </a:solidFill>
                </a:uFill>
                <a:latin typeface="+mn-lt"/>
                <a:ea typeface="+mn-ea"/>
                <a:cs typeface="+mn-cs"/>
                <a:sym typeface="Helvetica"/>
              </a:defRPr>
            </a:pPr>
            <a:r>
              <a:t>	Give, and it will be given to you. A good measure, pressed down, shaken together and running over, will be poured into your lap. For with the measure you use, it will be measured to you.</a:t>
            </a:r>
          </a:p>
        </p:txBody>
      </p:sp>
      <p:sp>
        <p:nvSpPr>
          <p:cNvPr id="144" name="Generosity is a heart of detachment from what I possess so that I can truly prosper.…"/>
          <p:cNvSpPr txBox="1"/>
          <p:nvPr/>
        </p:nvSpPr>
        <p:spPr>
          <a:xfrm>
            <a:off x="1042975" y="6613974"/>
            <a:ext cx="10918850" cy="185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defTabSz="457200">
              <a:defRPr b="1" sz="3800">
                <a:solidFill>
                  <a:srgbClr val="454545"/>
                </a:solidFill>
                <a:uFill>
                  <a:solidFill>
                    <a:srgbClr val="454545"/>
                  </a:solidFill>
                </a:uFill>
                <a:latin typeface="+mn-lt"/>
                <a:ea typeface="+mn-ea"/>
                <a:cs typeface="+mn-cs"/>
                <a:sym typeface="Helvetica"/>
              </a:defRPr>
            </a:pPr>
            <a:r>
              <a:t>Generosity is a heart of detachment from what I possess so that I can truly prosper.</a:t>
            </a:r>
          </a:p>
          <a:p>
            <a:pPr lvl="4" indent="6317672" defTabSz="457200">
              <a:defRPr b="1" sz="3800">
                <a:solidFill>
                  <a:srgbClr val="454545"/>
                </a:solidFill>
                <a:uFill>
                  <a:solidFill>
                    <a:srgbClr val="454545"/>
                  </a:solidFill>
                </a:uFill>
                <a:latin typeface="+mn-lt"/>
                <a:ea typeface="+mn-ea"/>
                <a:cs typeface="+mn-cs"/>
                <a:sym typeface="Helvetica"/>
              </a:defRPr>
            </a:pPr>
            <a:r>
              <a:t>- </a:t>
            </a:r>
            <a:r>
              <a:rPr sz="3200"/>
              <a:t>Jack G.</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PROBLEMS ARE FOR SOLVING,…"/>
          <p:cNvSpPr txBox="1"/>
          <p:nvPr>
            <p:ph type="ctrTitle"/>
          </p:nvPr>
        </p:nvSpPr>
        <p:spPr>
          <a:xfrm>
            <a:off x="1270000" y="1882045"/>
            <a:ext cx="10464801" cy="4727238"/>
          </a:xfrm>
          <a:prstGeom prst="rect">
            <a:avLst/>
          </a:prstGeom>
        </p:spPr>
        <p:txBody>
          <a:bodyPr anchor="t"/>
          <a:lstStyle/>
          <a:p>
            <a:pPr defTabSz="457200">
              <a:lnSpc>
                <a:spcPct val="110000"/>
              </a:lnSpc>
              <a:defRPr b="1" sz="5500">
                <a:solidFill>
                  <a:srgbClr val="454545"/>
                </a:solidFill>
                <a:uFill>
                  <a:solidFill>
                    <a:srgbClr val="454545"/>
                  </a:solidFill>
                </a:uFill>
                <a:latin typeface="+mn-lt"/>
                <a:ea typeface="+mn-ea"/>
                <a:cs typeface="+mn-cs"/>
                <a:sym typeface="Helvetica"/>
              </a:defRPr>
            </a:pPr>
            <a:r>
              <a:t>PROBLEMS ARE FOR SOLVING,</a:t>
            </a:r>
          </a:p>
          <a:p>
            <a:pPr defTabSz="457200">
              <a:lnSpc>
                <a:spcPct val="110000"/>
              </a:lnSpc>
              <a:defRPr b="1" sz="5500">
                <a:solidFill>
                  <a:srgbClr val="454545"/>
                </a:solidFill>
                <a:uFill>
                  <a:solidFill>
                    <a:srgbClr val="454545"/>
                  </a:solidFill>
                </a:uFill>
                <a:latin typeface="+mn-lt"/>
                <a:ea typeface="+mn-ea"/>
                <a:cs typeface="+mn-cs"/>
                <a:sym typeface="Helvetica"/>
              </a:defRPr>
            </a:pPr>
          </a:p>
          <a:p>
            <a:pPr defTabSz="457200">
              <a:lnSpc>
                <a:spcPct val="110000"/>
              </a:lnSpc>
              <a:defRPr b="1" sz="5500">
                <a:solidFill>
                  <a:srgbClr val="454545"/>
                </a:solidFill>
                <a:uFill>
                  <a:solidFill>
                    <a:srgbClr val="454545"/>
                  </a:solidFill>
                </a:uFill>
                <a:latin typeface="+mn-lt"/>
                <a:ea typeface="+mn-ea"/>
                <a:cs typeface="+mn-cs"/>
                <a:sym typeface="Helvetica"/>
              </a:defRPr>
            </a:pPr>
            <a:r>
              <a:t>PARADOXES ARE FOR LIVING.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COUNTER-INTUITIVE ACTION:…"/>
          <p:cNvSpPr txBox="1"/>
          <p:nvPr>
            <p:ph type="ctrTitle"/>
          </p:nvPr>
        </p:nvSpPr>
        <p:spPr>
          <a:xfrm>
            <a:off x="1333583" y="1184964"/>
            <a:ext cx="10526989" cy="7578190"/>
          </a:xfrm>
          <a:prstGeom prst="rect">
            <a:avLst/>
          </a:prstGeom>
        </p:spPr>
        <p:txBody>
          <a:bodyPr anchor="t"/>
          <a:lstStyle/>
          <a:p>
            <a:pPr defTabSz="402336">
              <a:defRPr b="1" sz="4840">
                <a:solidFill>
                  <a:srgbClr val="454545"/>
                </a:solidFill>
                <a:uFill>
                  <a:solidFill>
                    <a:srgbClr val="454545"/>
                  </a:solidFill>
                </a:uFill>
                <a:latin typeface="+mn-lt"/>
                <a:ea typeface="+mn-ea"/>
                <a:cs typeface="+mn-cs"/>
                <a:sym typeface="Helvetica"/>
              </a:defRPr>
            </a:pPr>
            <a:r>
              <a:t>A COUNTER-INTUITIVE ACTION:</a:t>
            </a:r>
          </a:p>
          <a:p>
            <a:pPr defTabSz="402336">
              <a:defRPr b="1" sz="4840">
                <a:solidFill>
                  <a:srgbClr val="454545"/>
                </a:solidFill>
                <a:uFill>
                  <a:solidFill>
                    <a:srgbClr val="454545"/>
                  </a:solidFill>
                </a:uFill>
                <a:latin typeface="+mn-lt"/>
                <a:ea typeface="+mn-ea"/>
                <a:cs typeface="+mn-cs"/>
                <a:sym typeface="Helvetica"/>
              </a:defRPr>
            </a:pPr>
          </a:p>
          <a:p>
            <a:pPr defTabSz="402336">
              <a:defRPr b="1" sz="4840">
                <a:solidFill>
                  <a:srgbClr val="454545"/>
                </a:solidFill>
                <a:uFill>
                  <a:solidFill>
                    <a:srgbClr val="454545"/>
                  </a:solidFill>
                </a:uFill>
                <a:latin typeface="+mn-lt"/>
                <a:ea typeface="+mn-ea"/>
                <a:cs typeface="+mn-cs"/>
                <a:sym typeface="Helvetica"/>
              </a:defRPr>
            </a:pPr>
          </a:p>
          <a:p>
            <a:pPr defTabSz="402336">
              <a:defRPr b="1" sz="4840">
                <a:solidFill>
                  <a:srgbClr val="454545"/>
                </a:solidFill>
                <a:uFill>
                  <a:solidFill>
                    <a:srgbClr val="454545"/>
                  </a:solidFill>
                </a:uFill>
                <a:latin typeface="+mn-lt"/>
                <a:ea typeface="+mn-ea"/>
                <a:cs typeface="+mn-cs"/>
                <a:sym typeface="Helvetica"/>
              </a:defRPr>
            </a:pPr>
            <a:r>
              <a:t>If giving generously doesn’t result in my loss but in my prosperity, it means </a:t>
            </a:r>
            <a:r>
              <a:rPr i="1"/>
              <a:t>generosity is creative in nature</a:t>
            </a:r>
            <a:r>
              <a:t>, just like faith.</a:t>
            </a:r>
          </a:p>
          <a:p>
            <a:pPr defTabSz="402336">
              <a:defRPr b="1" sz="4840">
                <a:solidFill>
                  <a:srgbClr val="454545"/>
                </a:solidFill>
                <a:uFill>
                  <a:solidFill>
                    <a:srgbClr val="454545"/>
                  </a:solidFill>
                </a:uFill>
                <a:latin typeface="+mn-lt"/>
                <a:ea typeface="+mn-ea"/>
                <a:cs typeface="+mn-cs"/>
                <a:sym typeface="Helvetica"/>
              </a:defRPr>
            </a:pPr>
          </a:p>
          <a:p>
            <a:pPr defTabSz="402336">
              <a:defRPr b="1" sz="4840">
                <a:solidFill>
                  <a:srgbClr val="454545"/>
                </a:solidFill>
                <a:uFill>
                  <a:solidFill>
                    <a:srgbClr val="454545"/>
                  </a:solidFill>
                </a:uFill>
                <a:latin typeface="+mn-lt"/>
                <a:ea typeface="+mn-ea"/>
                <a:cs typeface="+mn-cs"/>
                <a:sym typeface="Helvetica"/>
              </a:defRPr>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The difference between them?…"/>
          <p:cNvSpPr txBox="1"/>
          <p:nvPr>
            <p:ph type="ctrTitle"/>
          </p:nvPr>
        </p:nvSpPr>
        <p:spPr>
          <a:xfrm>
            <a:off x="1269999" y="1149711"/>
            <a:ext cx="10464801" cy="7454178"/>
          </a:xfrm>
          <a:prstGeom prst="rect">
            <a:avLst/>
          </a:prstGeom>
        </p:spPr>
        <p:txBody>
          <a:bodyPr anchor="t"/>
          <a:lstStyle/>
          <a:p>
            <a:pPr defTabSz="393192">
              <a:defRPr b="1" sz="4730">
                <a:solidFill>
                  <a:srgbClr val="454545"/>
                </a:solidFill>
                <a:uFill>
                  <a:solidFill>
                    <a:srgbClr val="454545"/>
                  </a:solidFill>
                </a:uFill>
                <a:latin typeface="+mn-lt"/>
                <a:ea typeface="+mn-ea"/>
                <a:cs typeface="+mn-cs"/>
                <a:sym typeface="Helvetica"/>
              </a:defRPr>
            </a:pPr>
            <a:r>
              <a:t>The difference between them?</a:t>
            </a:r>
          </a:p>
          <a:p>
            <a:pPr defTabSz="393192">
              <a:defRPr b="1" sz="4730">
                <a:solidFill>
                  <a:srgbClr val="454545"/>
                </a:solidFill>
                <a:uFill>
                  <a:solidFill>
                    <a:srgbClr val="454545"/>
                  </a:solidFill>
                </a:uFill>
                <a:latin typeface="+mn-lt"/>
                <a:ea typeface="+mn-ea"/>
                <a:cs typeface="+mn-cs"/>
                <a:sym typeface="Helvetica"/>
              </a:defRPr>
            </a:pPr>
          </a:p>
          <a:p>
            <a:pPr marL="404113" indent="-404113" defTabSz="393192">
              <a:defRPr b="1" sz="4730">
                <a:solidFill>
                  <a:srgbClr val="454545"/>
                </a:solidFill>
                <a:uFill>
                  <a:solidFill>
                    <a:srgbClr val="454545"/>
                  </a:solidFill>
                </a:uFill>
                <a:latin typeface="+mn-lt"/>
                <a:ea typeface="+mn-ea"/>
                <a:cs typeface="+mn-cs"/>
                <a:sym typeface="Helvetica"/>
              </a:defRPr>
            </a:pPr>
            <a:r>
              <a:t>Faith unlocks any impossibility.</a:t>
            </a:r>
          </a:p>
          <a:p>
            <a:pPr marL="404113" indent="-404113" defTabSz="393192">
              <a:defRPr b="1" sz="4730">
                <a:solidFill>
                  <a:srgbClr val="454545"/>
                </a:solidFill>
                <a:uFill>
                  <a:solidFill>
                    <a:srgbClr val="454545"/>
                  </a:solidFill>
                </a:uFill>
                <a:latin typeface="+mn-lt"/>
                <a:ea typeface="+mn-ea"/>
                <a:cs typeface="+mn-cs"/>
                <a:sym typeface="Helvetica"/>
              </a:defRPr>
            </a:pPr>
          </a:p>
          <a:p>
            <a:pPr marL="404113" indent="-404113" defTabSz="393192">
              <a:defRPr b="1" sz="4730">
                <a:solidFill>
                  <a:srgbClr val="454545"/>
                </a:solidFill>
                <a:uFill>
                  <a:solidFill>
                    <a:srgbClr val="454545"/>
                  </a:solidFill>
                </a:uFill>
                <a:latin typeface="+mn-lt"/>
                <a:ea typeface="+mn-ea"/>
                <a:cs typeface="+mn-cs"/>
                <a:sym typeface="Helvetica"/>
              </a:defRPr>
            </a:pPr>
            <a:r>
              <a:t>Whereas generosity, from a selfless heart, multiplies itself.</a:t>
            </a:r>
          </a:p>
          <a:p>
            <a:pPr defTabSz="393192">
              <a:defRPr b="1" sz="4730">
                <a:solidFill>
                  <a:srgbClr val="454545"/>
                </a:solidFill>
                <a:uFill>
                  <a:solidFill>
                    <a:srgbClr val="454545"/>
                  </a:solidFill>
                </a:uFill>
                <a:latin typeface="+mn-lt"/>
                <a:ea typeface="+mn-ea"/>
                <a:cs typeface="+mn-cs"/>
                <a:sym typeface="Helvetica"/>
              </a:defRPr>
            </a:pPr>
          </a:p>
          <a:p>
            <a:pPr marL="404113" indent="-404113" defTabSz="393192">
              <a:defRPr b="1" sz="4730">
                <a:solidFill>
                  <a:srgbClr val="454545"/>
                </a:solidFill>
                <a:uFill>
                  <a:solidFill>
                    <a:srgbClr val="454545"/>
                  </a:solidFill>
                </a:uFill>
                <a:latin typeface="+mn-lt"/>
                <a:ea typeface="+mn-ea"/>
                <a:cs typeface="+mn-cs"/>
                <a:sym typeface="Helvetica"/>
              </a:defRPr>
            </a:pPr>
            <a:r>
              <a:t>It triggers supernatural multiplication that prospers both receiver and giver.</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Generosity and Guarding Your Heart"/>
          <p:cNvSpPr txBox="1"/>
          <p:nvPr>
            <p:ph type="ctrTitle"/>
          </p:nvPr>
        </p:nvSpPr>
        <p:spPr>
          <a:xfrm>
            <a:off x="1015773" y="1133906"/>
            <a:ext cx="10973255" cy="1268084"/>
          </a:xfrm>
          <a:prstGeom prst="rect">
            <a:avLst/>
          </a:prstGeom>
        </p:spPr>
        <p:txBody>
          <a:bodyPr anchor="t"/>
          <a:lstStyle>
            <a:lvl1pPr defTabSz="448055">
              <a:lnSpc>
                <a:spcPts val="6700"/>
              </a:lnSpc>
              <a:defRPr b="1" sz="4900">
                <a:solidFill>
                  <a:srgbClr val="454545"/>
                </a:solidFill>
                <a:uFill>
                  <a:solidFill>
                    <a:srgbClr val="454545"/>
                  </a:solidFill>
                </a:uFill>
                <a:latin typeface="+mn-lt"/>
                <a:ea typeface="+mn-ea"/>
                <a:cs typeface="+mn-cs"/>
                <a:sym typeface="Helvetica"/>
              </a:defRPr>
            </a:lvl1pPr>
          </a:lstStyle>
          <a:p>
            <a:pPr/>
            <a:r>
              <a:t>Generosity and Guarding Your Heart</a:t>
            </a:r>
          </a:p>
        </p:txBody>
      </p:sp>
      <p:sp>
        <p:nvSpPr>
          <p:cNvPr id="153" name="Our predicament going back to the garden of Eden is that two sentiments—generosity and greed—are always competing in the human heart.   - Jack G…"/>
          <p:cNvSpPr txBox="1"/>
          <p:nvPr>
            <p:ph type="subTitle" idx="1"/>
          </p:nvPr>
        </p:nvSpPr>
        <p:spPr>
          <a:xfrm>
            <a:off x="1144703" y="3053556"/>
            <a:ext cx="10715394" cy="5298189"/>
          </a:xfrm>
          <a:prstGeom prst="rect">
            <a:avLst/>
          </a:prstGeom>
        </p:spPr>
        <p:txBody>
          <a:bodyPr/>
          <a:lstStyle/>
          <a:p>
            <a:pPr defTabSz="402336">
              <a:defRPr b="1" sz="4840">
                <a:solidFill>
                  <a:srgbClr val="454545"/>
                </a:solidFill>
                <a:latin typeface="+mn-lt"/>
                <a:ea typeface="+mn-ea"/>
                <a:cs typeface="+mn-cs"/>
                <a:sym typeface="Helvetica"/>
              </a:defRPr>
            </a:pPr>
            <a:r>
              <a:t>Our predicament going back to the garden of Eden is that two sentiments - generosity and greed - are always competing in the human heart.        ~ Jack G</a:t>
            </a:r>
          </a:p>
          <a:p>
            <a:pPr defTabSz="402336">
              <a:defRPr b="1" sz="4840">
                <a:solidFill>
                  <a:srgbClr val="454545"/>
                </a:solidFill>
                <a:latin typeface="+mn-lt"/>
                <a:ea typeface="+mn-ea"/>
                <a:cs typeface="+mn-cs"/>
                <a:sym typeface="Helvetica"/>
              </a:defRPr>
            </a:pPr>
          </a:p>
          <a:p>
            <a:pPr defTabSz="402336">
              <a:defRPr b="1" sz="4840">
                <a:solidFill>
                  <a:srgbClr val="454545"/>
                </a:solidFill>
                <a:latin typeface="+mn-lt"/>
                <a:ea typeface="+mn-ea"/>
                <a:cs typeface="+mn-cs"/>
                <a:sym typeface="Helvetica"/>
              </a:defRPr>
            </a:pPr>
            <a:r>
              <a:t>- The one you feed wins.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Whenever we turn the principle of giving inwards, instead of outwards, the paradox breaks down.…"/>
          <p:cNvSpPr txBox="1"/>
          <p:nvPr>
            <p:ph type="ctrTitle"/>
          </p:nvPr>
        </p:nvSpPr>
        <p:spPr>
          <a:xfrm>
            <a:off x="1371599" y="1361716"/>
            <a:ext cx="10464802" cy="6933805"/>
          </a:xfrm>
          <a:prstGeom prst="rect">
            <a:avLst/>
          </a:prstGeom>
        </p:spPr>
        <p:txBody>
          <a:bodyPr anchor="t"/>
          <a:lstStyle/>
          <a:p>
            <a:pPr defTabSz="403249">
              <a:defRPr b="1" sz="4950">
                <a:solidFill>
                  <a:srgbClr val="454545"/>
                </a:solidFill>
                <a:latin typeface="+mn-lt"/>
                <a:ea typeface="+mn-ea"/>
                <a:cs typeface="+mn-cs"/>
                <a:sym typeface="Helvetica"/>
              </a:defRPr>
            </a:pPr>
            <a:r>
              <a:t>Whenever we turn the principle of giving inwards, instead of outwards, the paradox breaks down.</a:t>
            </a:r>
          </a:p>
          <a:p>
            <a:pPr marL="414451" indent="-414451" defTabSz="403249">
              <a:defRPr b="1" sz="4950">
                <a:solidFill>
                  <a:srgbClr val="454545"/>
                </a:solidFill>
                <a:uFill>
                  <a:solidFill>
                    <a:srgbClr val="454545"/>
                  </a:solidFill>
                </a:uFill>
                <a:latin typeface="+mn-lt"/>
                <a:ea typeface="+mn-ea"/>
                <a:cs typeface="+mn-cs"/>
                <a:sym typeface="Helvetica"/>
              </a:defRPr>
            </a:pPr>
          </a:p>
          <a:p>
            <a:pPr marL="414451" indent="-414451" defTabSz="403249">
              <a:defRPr b="1" sz="4950">
                <a:solidFill>
                  <a:srgbClr val="454545"/>
                </a:solidFill>
                <a:uFill>
                  <a:solidFill>
                    <a:srgbClr val="454545"/>
                  </a:solidFill>
                </a:uFill>
                <a:latin typeface="+mn-lt"/>
                <a:ea typeface="+mn-ea"/>
                <a:cs typeface="+mn-cs"/>
                <a:sym typeface="Helvetica"/>
              </a:defRPr>
            </a:pPr>
          </a:p>
          <a:p>
            <a:pPr marL="414451" indent="-414451" defTabSz="403249">
              <a:defRPr b="1" sz="4950">
                <a:solidFill>
                  <a:srgbClr val="454545"/>
                </a:solidFill>
                <a:uFill>
                  <a:solidFill>
                    <a:srgbClr val="454545"/>
                  </a:solidFill>
                </a:uFill>
                <a:latin typeface="+mn-lt"/>
                <a:ea typeface="+mn-ea"/>
                <a:cs typeface="+mn-cs"/>
                <a:sym typeface="Helvetica"/>
              </a:defRPr>
            </a:pPr>
            <a:r>
              <a:t>Generosity is never the means to satisfy greed.</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emember:  the greater measure we use to give, the same will be measured back to us.…"/>
          <p:cNvSpPr txBox="1"/>
          <p:nvPr>
            <p:ph type="ctrTitle"/>
          </p:nvPr>
        </p:nvSpPr>
        <p:spPr>
          <a:xfrm>
            <a:off x="1384719" y="1161351"/>
            <a:ext cx="10464801" cy="7593615"/>
          </a:xfrm>
          <a:prstGeom prst="rect">
            <a:avLst/>
          </a:prstGeom>
        </p:spPr>
        <p:txBody>
          <a:bodyPr anchor="t"/>
          <a:lstStyle/>
          <a:p>
            <a:pPr defTabSz="283829">
              <a:defRPr b="1" sz="3839">
                <a:solidFill>
                  <a:srgbClr val="454545"/>
                </a:solidFill>
                <a:uFill>
                  <a:solidFill>
                    <a:srgbClr val="454545"/>
                  </a:solidFill>
                </a:uFill>
                <a:latin typeface="+mn-lt"/>
                <a:ea typeface="+mn-ea"/>
                <a:cs typeface="+mn-cs"/>
                <a:sym typeface="Helvetica"/>
              </a:defRPr>
            </a:pPr>
            <a:r>
              <a:t>Remember:  the greater measure </a:t>
            </a:r>
          </a:p>
          <a:p>
            <a:pPr defTabSz="283829">
              <a:defRPr b="1" sz="3839">
                <a:solidFill>
                  <a:srgbClr val="454545"/>
                </a:solidFill>
                <a:uFill>
                  <a:solidFill>
                    <a:srgbClr val="454545"/>
                  </a:solidFill>
                </a:uFill>
                <a:latin typeface="+mn-lt"/>
                <a:ea typeface="+mn-ea"/>
                <a:cs typeface="+mn-cs"/>
                <a:sym typeface="Helvetica"/>
              </a:defRPr>
            </a:pPr>
            <a:r>
              <a:t>we use to give, the same will </a:t>
            </a:r>
          </a:p>
          <a:p>
            <a:pPr defTabSz="283829">
              <a:defRPr b="1" sz="3839">
                <a:solidFill>
                  <a:srgbClr val="454545"/>
                </a:solidFill>
                <a:uFill>
                  <a:solidFill>
                    <a:srgbClr val="454545"/>
                  </a:solidFill>
                </a:uFill>
                <a:latin typeface="+mn-lt"/>
                <a:ea typeface="+mn-ea"/>
                <a:cs typeface="+mn-cs"/>
                <a:sym typeface="Helvetica"/>
              </a:defRPr>
            </a:pPr>
            <a:r>
              <a:t>be measured back to us.</a:t>
            </a:r>
          </a:p>
          <a:p>
            <a:pPr defTabSz="283829">
              <a:defRPr b="1" sz="3839">
                <a:solidFill>
                  <a:srgbClr val="454545"/>
                </a:solidFill>
                <a:uFill>
                  <a:solidFill>
                    <a:srgbClr val="454545"/>
                  </a:solidFill>
                </a:uFill>
                <a:latin typeface="+mn-lt"/>
                <a:ea typeface="+mn-ea"/>
                <a:cs typeface="+mn-cs"/>
                <a:sym typeface="Helvetica"/>
              </a:defRPr>
            </a:pPr>
          </a:p>
          <a:p>
            <a:pPr defTabSz="283829">
              <a:defRPr b="1" sz="3839">
                <a:solidFill>
                  <a:srgbClr val="454545"/>
                </a:solidFill>
                <a:uFill>
                  <a:solidFill>
                    <a:srgbClr val="454545"/>
                  </a:solidFill>
                </a:uFill>
                <a:latin typeface="+mn-lt"/>
                <a:ea typeface="+mn-ea"/>
                <a:cs typeface="+mn-cs"/>
                <a:sym typeface="Helvetica"/>
              </a:defRPr>
            </a:pPr>
          </a:p>
          <a:p>
            <a:pPr defTabSz="283829">
              <a:defRPr b="1" sz="3839">
                <a:solidFill>
                  <a:srgbClr val="454545"/>
                </a:solidFill>
                <a:uFill>
                  <a:solidFill>
                    <a:srgbClr val="454545"/>
                  </a:solidFill>
                </a:uFill>
                <a:latin typeface="+mn-lt"/>
                <a:ea typeface="+mn-ea"/>
                <a:cs typeface="+mn-cs"/>
                <a:sym typeface="Helvetica"/>
              </a:defRPr>
            </a:pPr>
          </a:p>
          <a:p>
            <a:pPr defTabSz="283829">
              <a:defRPr b="1" sz="3839">
                <a:solidFill>
                  <a:srgbClr val="454545"/>
                </a:solidFill>
                <a:uFill>
                  <a:solidFill>
                    <a:srgbClr val="454545"/>
                  </a:solidFill>
                </a:uFill>
                <a:latin typeface="+mn-lt"/>
                <a:ea typeface="+mn-ea"/>
                <a:cs typeface="+mn-cs"/>
                <a:sym typeface="Helvetica"/>
              </a:defRPr>
            </a:pPr>
            <a:r>
              <a:t>Sow little, reap little - our quantity of </a:t>
            </a:r>
          </a:p>
          <a:p>
            <a:pPr defTabSz="283829">
              <a:defRPr b="1" sz="3520">
                <a:solidFill>
                  <a:srgbClr val="454545"/>
                </a:solidFill>
                <a:uFill>
                  <a:solidFill>
                    <a:srgbClr val="454545"/>
                  </a:solidFill>
                </a:uFill>
                <a:latin typeface="+mn-lt"/>
                <a:ea typeface="+mn-ea"/>
                <a:cs typeface="+mn-cs"/>
                <a:sym typeface="Helvetica"/>
              </a:defRPr>
            </a:pPr>
            <a:r>
              <a:rPr sz="3839"/>
              <a:t>giving does have its reward.</a:t>
            </a:r>
            <a:r>
              <a:t> </a:t>
            </a:r>
          </a:p>
          <a:p>
            <a:pPr defTabSz="283829">
              <a:defRPr b="1" sz="3520">
                <a:solidFill>
                  <a:srgbClr val="454545"/>
                </a:solidFill>
                <a:uFill>
                  <a:solidFill>
                    <a:srgbClr val="454545"/>
                  </a:solidFill>
                </a:uFill>
                <a:latin typeface="+mn-lt"/>
                <a:ea typeface="+mn-ea"/>
                <a:cs typeface="+mn-cs"/>
                <a:sym typeface="Helvetica"/>
              </a:defRPr>
            </a:pPr>
          </a:p>
          <a:p>
            <a:pPr defTabSz="283829">
              <a:defRPr b="1" sz="3520">
                <a:solidFill>
                  <a:srgbClr val="454545"/>
                </a:solidFill>
                <a:uFill>
                  <a:solidFill>
                    <a:srgbClr val="454545"/>
                  </a:solidFill>
                </a:uFill>
                <a:latin typeface="+mn-lt"/>
                <a:ea typeface="+mn-ea"/>
                <a:cs typeface="+mn-cs"/>
                <a:sym typeface="Helvetica"/>
              </a:defRPr>
            </a:pPr>
          </a:p>
          <a:p>
            <a:pPr defTabSz="283829">
              <a:defRPr b="1" sz="3520">
                <a:solidFill>
                  <a:srgbClr val="454545"/>
                </a:solidFill>
                <a:uFill>
                  <a:solidFill>
                    <a:srgbClr val="454545"/>
                  </a:solidFill>
                </a:uFill>
                <a:latin typeface="+mn-lt"/>
                <a:ea typeface="+mn-ea"/>
                <a:cs typeface="+mn-cs"/>
                <a:sym typeface="Helvetica"/>
              </a:defRPr>
            </a:pPr>
          </a:p>
          <a:p>
            <a:pPr defTabSz="283829">
              <a:defRPr b="1" sz="3520">
                <a:solidFill>
                  <a:srgbClr val="454545"/>
                </a:solidFill>
                <a:uFill>
                  <a:solidFill>
                    <a:srgbClr val="454545"/>
                  </a:solidFill>
                </a:uFill>
                <a:latin typeface="+mn-lt"/>
                <a:ea typeface="+mn-ea"/>
                <a:cs typeface="+mn-cs"/>
                <a:sym typeface="Helvetica"/>
              </a:defRPr>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But the essence of generosity is less about quantity…"/>
          <p:cNvSpPr txBox="1"/>
          <p:nvPr>
            <p:ph type="ctrTitle"/>
          </p:nvPr>
        </p:nvSpPr>
        <p:spPr>
          <a:xfrm>
            <a:off x="1100239" y="1136852"/>
            <a:ext cx="10804322" cy="7291936"/>
          </a:xfrm>
          <a:prstGeom prst="rect">
            <a:avLst/>
          </a:prstGeom>
        </p:spPr>
        <p:txBody>
          <a:bodyPr anchor="t"/>
          <a:lstStyle/>
          <a:p>
            <a:pPr defTabSz="378195">
              <a:defRPr b="1" sz="3959">
                <a:solidFill>
                  <a:srgbClr val="454545"/>
                </a:solidFill>
                <a:uFill>
                  <a:solidFill>
                    <a:srgbClr val="454545"/>
                  </a:solidFill>
                </a:uFill>
                <a:latin typeface="+mn-lt"/>
                <a:ea typeface="+mn-ea"/>
                <a:cs typeface="+mn-cs"/>
                <a:sym typeface="Helvetica"/>
              </a:defRPr>
            </a:pPr>
            <a:r>
              <a:t>But the essence of generosity is less about quantity - because God never counts like us.</a:t>
            </a:r>
          </a:p>
          <a:p>
            <a:pPr lvl="1" indent="1100205" algn="ctr" defTabSz="378195">
              <a:defRPr b="1" sz="3959">
                <a:solidFill>
                  <a:srgbClr val="454545"/>
                </a:solidFill>
                <a:uFill>
                  <a:solidFill>
                    <a:srgbClr val="454545"/>
                  </a:solidFill>
                </a:uFill>
                <a:latin typeface="+mn-lt"/>
                <a:ea typeface="+mn-ea"/>
                <a:cs typeface="+mn-cs"/>
                <a:sym typeface="Helvetica"/>
              </a:defRPr>
            </a:pPr>
          </a:p>
          <a:p>
            <a:pPr defTabSz="378195">
              <a:defRPr b="1" sz="3959">
                <a:solidFill>
                  <a:srgbClr val="454545"/>
                </a:solidFill>
                <a:uFill>
                  <a:solidFill>
                    <a:srgbClr val="454545"/>
                  </a:solidFill>
                </a:uFill>
                <a:latin typeface="+mn-lt"/>
                <a:ea typeface="+mn-ea"/>
                <a:cs typeface="+mn-cs"/>
                <a:sym typeface="Helvetica"/>
              </a:defRPr>
            </a:pPr>
            <a:r>
              <a:t>Faith and generosity aren’t judged as valuable or invaluable for their size, </a:t>
            </a:r>
          </a:p>
          <a:p>
            <a:pPr defTabSz="378195">
              <a:defRPr b="1" sz="3959">
                <a:solidFill>
                  <a:srgbClr val="454545"/>
                </a:solidFill>
                <a:uFill>
                  <a:solidFill>
                    <a:srgbClr val="454545"/>
                  </a:solidFill>
                </a:uFill>
                <a:latin typeface="+mn-lt"/>
                <a:ea typeface="+mn-ea"/>
                <a:cs typeface="+mn-cs"/>
                <a:sym typeface="Helvetica"/>
              </a:defRPr>
            </a:pPr>
            <a:r>
              <a:t>but by the heart motive.</a:t>
            </a:r>
          </a:p>
          <a:p>
            <a:pPr defTabSz="378195">
              <a:defRPr b="1" sz="3959">
                <a:solidFill>
                  <a:srgbClr val="454545"/>
                </a:solidFill>
                <a:uFill>
                  <a:solidFill>
                    <a:srgbClr val="454545"/>
                  </a:solidFill>
                </a:uFill>
                <a:latin typeface="+mn-lt"/>
                <a:ea typeface="+mn-ea"/>
                <a:cs typeface="+mn-cs"/>
                <a:sym typeface="Helvetica"/>
              </a:defRPr>
            </a:pPr>
          </a:p>
          <a:p>
            <a:pPr defTabSz="378195">
              <a:defRPr b="1" sz="3959">
                <a:solidFill>
                  <a:srgbClr val="454545"/>
                </a:solidFill>
                <a:uFill>
                  <a:solidFill>
                    <a:srgbClr val="454545"/>
                  </a:solidFill>
                </a:uFill>
                <a:latin typeface="+mn-lt"/>
                <a:ea typeface="+mn-ea"/>
                <a:cs typeface="+mn-cs"/>
                <a:sym typeface="Helvetica"/>
              </a:defRPr>
            </a:pPr>
          </a:p>
          <a:p>
            <a:pPr defTabSz="378195">
              <a:defRPr b="1" sz="3959">
                <a:solidFill>
                  <a:srgbClr val="454545"/>
                </a:solidFill>
                <a:uFill>
                  <a:solidFill>
                    <a:srgbClr val="454545"/>
                  </a:solidFill>
                </a:uFill>
                <a:latin typeface="+mn-lt"/>
                <a:ea typeface="+mn-ea"/>
                <a:cs typeface="+mn-cs"/>
                <a:sym typeface="Helvetica"/>
              </a:defRPr>
            </a:pPr>
            <a:r>
              <a:t>God weighs not just the </a:t>
            </a:r>
            <a:r>
              <a:rPr u="sng"/>
              <a:t>quantity</a:t>
            </a:r>
            <a:r>
              <a:t> but the </a:t>
            </a:r>
            <a:r>
              <a:rPr u="sng"/>
              <a:t>quality</a:t>
            </a:r>
            <a:r>
              <a:t> of the gift - relative to a person’s means.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he more you study the relationship between faith and generosity, you begin to see that they’re virtually inseparable...…"/>
          <p:cNvSpPr txBox="1"/>
          <p:nvPr>
            <p:ph type="ctrTitle"/>
          </p:nvPr>
        </p:nvSpPr>
        <p:spPr>
          <a:xfrm>
            <a:off x="1269999" y="1585907"/>
            <a:ext cx="10464802" cy="6337990"/>
          </a:xfrm>
          <a:prstGeom prst="rect">
            <a:avLst/>
          </a:prstGeom>
        </p:spPr>
        <p:txBody>
          <a:bodyPr anchor="t"/>
          <a:lstStyle/>
          <a:p>
            <a:pPr defTabSz="457200">
              <a:defRPr b="1" sz="4800">
                <a:solidFill>
                  <a:srgbClr val="454545"/>
                </a:solidFill>
                <a:latin typeface="+mn-lt"/>
                <a:ea typeface="+mn-ea"/>
                <a:cs typeface="+mn-cs"/>
                <a:sym typeface="Helvetica"/>
              </a:defRPr>
            </a:pPr>
            <a:r>
              <a:t>The more you study the relationship between faith and generosity, you begin to see that they’re virtually inseparable...</a:t>
            </a:r>
          </a:p>
          <a:p>
            <a:pPr defTabSz="457200">
              <a:defRPr b="1" sz="4800">
                <a:solidFill>
                  <a:srgbClr val="454545"/>
                </a:solidFill>
                <a:latin typeface="+mn-lt"/>
                <a:ea typeface="+mn-ea"/>
                <a:cs typeface="+mn-cs"/>
                <a:sym typeface="Helvetica"/>
              </a:defRPr>
            </a:pPr>
          </a:p>
          <a:p>
            <a:pPr defTabSz="457200">
              <a:defRPr b="1" sz="4800">
                <a:solidFill>
                  <a:srgbClr val="454545"/>
                </a:solidFill>
                <a:latin typeface="+mn-lt"/>
                <a:ea typeface="+mn-ea"/>
                <a:cs typeface="+mn-cs"/>
                <a:sym typeface="Helvetica"/>
              </a:defRPr>
            </a:pPr>
            <a:r>
              <a:t>...like two shades of the same color, or like fire also generates heat and light.</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HE SELFISHNESS EQUATION…"/>
          <p:cNvSpPr txBox="1"/>
          <p:nvPr>
            <p:ph type="ctrTitle"/>
          </p:nvPr>
        </p:nvSpPr>
        <p:spPr>
          <a:xfrm>
            <a:off x="1288490" y="822285"/>
            <a:ext cx="10303731" cy="3720519"/>
          </a:xfrm>
          <a:prstGeom prst="rect">
            <a:avLst/>
          </a:prstGeom>
        </p:spPr>
        <p:txBody>
          <a:bodyPr anchor="t"/>
          <a:lstStyle/>
          <a:p>
            <a:pPr defTabSz="457200">
              <a:defRPr b="1" sz="4500">
                <a:solidFill>
                  <a:srgbClr val="454545"/>
                </a:solidFill>
                <a:uFill>
                  <a:solidFill>
                    <a:srgbClr val="454545"/>
                  </a:solidFill>
                </a:uFill>
                <a:latin typeface="+mn-lt"/>
                <a:ea typeface="+mn-ea"/>
                <a:cs typeface="+mn-cs"/>
                <a:sym typeface="Helvetica"/>
              </a:defRPr>
            </a:pPr>
            <a:r>
              <a:t>THE SELFISHNESS EQUATION</a:t>
            </a:r>
          </a:p>
          <a:p>
            <a:pPr defTabSz="457200">
              <a:defRPr b="1" sz="4500">
                <a:solidFill>
                  <a:srgbClr val="454545"/>
                </a:solidFill>
                <a:uFill>
                  <a:solidFill>
                    <a:srgbClr val="454545"/>
                  </a:solidFill>
                </a:uFill>
                <a:latin typeface="+mn-lt"/>
                <a:ea typeface="+mn-ea"/>
                <a:cs typeface="+mn-cs"/>
                <a:sym typeface="Helvetica"/>
              </a:defRPr>
            </a:pPr>
            <a:r>
              <a:t>In God’s economy, the reward for selfishness is 1 x 1 = 1. There is no greater multiplication - the Generosity Paradox expires.</a:t>
            </a:r>
          </a:p>
        </p:txBody>
      </p:sp>
      <p:sp>
        <p:nvSpPr>
          <p:cNvPr id="162" name="Hypocrites already have their full reward.…"/>
          <p:cNvSpPr txBox="1"/>
          <p:nvPr/>
        </p:nvSpPr>
        <p:spPr>
          <a:xfrm>
            <a:off x="1186440" y="4756339"/>
            <a:ext cx="10507831" cy="1473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defTabSz="457200">
              <a:defRPr b="1" sz="4500">
                <a:solidFill>
                  <a:srgbClr val="454545"/>
                </a:solidFill>
                <a:uFill>
                  <a:solidFill>
                    <a:srgbClr val="454545"/>
                  </a:solidFill>
                </a:uFill>
                <a:latin typeface="+mn-lt"/>
                <a:ea typeface="+mn-ea"/>
                <a:cs typeface="+mn-cs"/>
                <a:sym typeface="Helvetica"/>
              </a:defRPr>
            </a:lvl1pPr>
          </a:lstStyle>
          <a:p>
            <a:pPr/>
            <a:r>
              <a:t>Hypocrites already have their full reward.  Matt. 6:2, 3</a:t>
            </a:r>
          </a:p>
        </p:txBody>
      </p:sp>
      <p:sp>
        <p:nvSpPr>
          <p:cNvPr id="163" name="Generosity’s reward only unfolds in one direction. It only rewards the right heart."/>
          <p:cNvSpPr txBox="1"/>
          <p:nvPr/>
        </p:nvSpPr>
        <p:spPr>
          <a:xfrm>
            <a:off x="1238220" y="6617568"/>
            <a:ext cx="10750164" cy="215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defTabSz="457200">
              <a:defRPr b="1" sz="4500">
                <a:solidFill>
                  <a:srgbClr val="454545"/>
                </a:solidFill>
                <a:uFill>
                  <a:solidFill>
                    <a:srgbClr val="454545"/>
                  </a:solidFill>
                </a:uFill>
                <a:latin typeface="+mn-lt"/>
                <a:ea typeface="+mn-ea"/>
                <a:cs typeface="+mn-cs"/>
                <a:sym typeface="Helvetica"/>
              </a:defRPr>
            </a:lvl1pPr>
          </a:lstStyle>
          <a:p>
            <a:pPr/>
            <a:r>
              <a:t>Generosity’s reward only unfolds in one direction. It only rewards the right heart.</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LIVING OUT THE SPIRIT OF GENEROSITY"/>
          <p:cNvSpPr txBox="1"/>
          <p:nvPr>
            <p:ph type="ctrTitle"/>
          </p:nvPr>
        </p:nvSpPr>
        <p:spPr>
          <a:xfrm>
            <a:off x="1354931" y="1880206"/>
            <a:ext cx="10464802" cy="3467101"/>
          </a:xfrm>
          <a:prstGeom prst="rect">
            <a:avLst/>
          </a:prstGeom>
        </p:spPr>
        <p:txBody>
          <a:bodyPr anchor="t"/>
          <a:lstStyle>
            <a:lvl1pPr defTabSz="457200">
              <a:lnSpc>
                <a:spcPts val="6900"/>
              </a:lnSpc>
              <a:defRPr b="1" sz="5000">
                <a:solidFill>
                  <a:srgbClr val="454545"/>
                </a:solidFill>
                <a:uFill>
                  <a:solidFill>
                    <a:srgbClr val="454545"/>
                  </a:solidFill>
                </a:uFill>
                <a:latin typeface="+mn-lt"/>
                <a:ea typeface="+mn-ea"/>
                <a:cs typeface="+mn-cs"/>
                <a:sym typeface="Helvetica"/>
              </a:defRPr>
            </a:lvl1pPr>
          </a:lstStyle>
          <a:p>
            <a:pPr/>
            <a:r>
              <a:t>LIVING OUT THE SPIRIT OF GENEROSITY</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In what spirit are we to execute...…"/>
          <p:cNvSpPr txBox="1"/>
          <p:nvPr>
            <p:ph type="ctrTitle"/>
          </p:nvPr>
        </p:nvSpPr>
        <p:spPr>
          <a:xfrm>
            <a:off x="1382736" y="1655701"/>
            <a:ext cx="10464801" cy="6704989"/>
          </a:xfrm>
          <a:prstGeom prst="rect">
            <a:avLst/>
          </a:prstGeom>
        </p:spPr>
        <p:txBody>
          <a:bodyPr anchor="t"/>
          <a:lstStyle/>
          <a:p>
            <a:pPr defTabSz="452627">
              <a:defRPr b="1" sz="5500">
                <a:solidFill>
                  <a:srgbClr val="454545"/>
                </a:solidFill>
                <a:uFill>
                  <a:solidFill>
                    <a:srgbClr val="454545"/>
                  </a:solidFill>
                </a:uFill>
                <a:latin typeface="+mn-lt"/>
                <a:ea typeface="+mn-ea"/>
                <a:cs typeface="+mn-cs"/>
                <a:sym typeface="Helvetica"/>
              </a:defRPr>
            </a:pPr>
            <a:r>
              <a:t>In what spirit are we to execute…</a:t>
            </a:r>
          </a:p>
          <a:p>
            <a:pPr defTabSz="452627">
              <a:defRPr b="1" sz="5500">
                <a:solidFill>
                  <a:srgbClr val="454545"/>
                </a:solidFill>
                <a:uFill>
                  <a:solidFill>
                    <a:srgbClr val="454545"/>
                  </a:solidFill>
                </a:uFill>
                <a:latin typeface="+mn-lt"/>
                <a:ea typeface="+mn-ea"/>
                <a:cs typeface="+mn-cs"/>
                <a:sym typeface="Helvetica"/>
              </a:defRPr>
            </a:pPr>
          </a:p>
          <a:p>
            <a:pPr defTabSz="452627">
              <a:defRPr b="1" sz="5500">
                <a:solidFill>
                  <a:srgbClr val="454545"/>
                </a:solidFill>
                <a:uFill>
                  <a:solidFill>
                    <a:srgbClr val="454545"/>
                  </a:solidFill>
                </a:uFill>
                <a:latin typeface="+mn-lt"/>
                <a:ea typeface="+mn-ea"/>
                <a:cs typeface="+mn-cs"/>
                <a:sym typeface="Helvetica"/>
              </a:defRPr>
            </a:pPr>
            <a:r>
              <a:t>FAITH?</a:t>
            </a:r>
          </a:p>
          <a:p>
            <a:pPr defTabSz="452627">
              <a:defRPr b="1" sz="5500">
                <a:solidFill>
                  <a:srgbClr val="454545"/>
                </a:solidFill>
                <a:uFill>
                  <a:solidFill>
                    <a:srgbClr val="454545"/>
                  </a:solidFill>
                </a:uFill>
                <a:latin typeface="+mn-lt"/>
                <a:ea typeface="+mn-ea"/>
                <a:cs typeface="+mn-cs"/>
                <a:sym typeface="Helvetica"/>
              </a:defRPr>
            </a:pPr>
            <a:r>
              <a:t>PRAYER?</a:t>
            </a:r>
          </a:p>
          <a:p>
            <a:pPr defTabSz="452627">
              <a:defRPr b="1" sz="5500">
                <a:solidFill>
                  <a:srgbClr val="454545"/>
                </a:solidFill>
                <a:uFill>
                  <a:solidFill>
                    <a:srgbClr val="454545"/>
                  </a:solidFill>
                </a:uFill>
                <a:latin typeface="+mn-lt"/>
                <a:ea typeface="+mn-ea"/>
                <a:cs typeface="+mn-cs"/>
                <a:sym typeface="Helvetica"/>
              </a:defRPr>
            </a:pPr>
            <a:r>
              <a:t>GENEROSITY?</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In what spirit are we to execute...…"/>
          <p:cNvSpPr txBox="1"/>
          <p:nvPr>
            <p:ph type="ctrTitle"/>
          </p:nvPr>
        </p:nvSpPr>
        <p:spPr>
          <a:xfrm>
            <a:off x="1412316" y="2011992"/>
            <a:ext cx="10464801" cy="3467101"/>
          </a:xfrm>
          <a:prstGeom prst="rect">
            <a:avLst/>
          </a:prstGeom>
        </p:spPr>
        <p:txBody>
          <a:bodyPr anchor="t"/>
          <a:lstStyle/>
          <a:p>
            <a:pPr defTabSz="429768">
              <a:defRPr b="1" sz="5170">
                <a:solidFill>
                  <a:srgbClr val="454545"/>
                </a:solidFill>
                <a:uFill>
                  <a:solidFill>
                    <a:srgbClr val="454545"/>
                  </a:solidFill>
                </a:uFill>
                <a:latin typeface="+mn-lt"/>
                <a:ea typeface="+mn-ea"/>
                <a:cs typeface="+mn-cs"/>
                <a:sym typeface="Helvetica"/>
              </a:defRPr>
            </a:pPr>
            <a:r>
              <a:t>In what spirit are we to execute…</a:t>
            </a:r>
          </a:p>
          <a:p>
            <a:pPr defTabSz="429768">
              <a:defRPr b="1" sz="5170">
                <a:solidFill>
                  <a:srgbClr val="454545"/>
                </a:solidFill>
                <a:uFill>
                  <a:solidFill>
                    <a:srgbClr val="454545"/>
                  </a:solidFill>
                </a:uFill>
                <a:latin typeface="+mn-lt"/>
                <a:ea typeface="+mn-ea"/>
                <a:cs typeface="+mn-cs"/>
                <a:sym typeface="Helvetica"/>
              </a:defRPr>
            </a:pPr>
          </a:p>
          <a:p>
            <a:pPr defTabSz="429768">
              <a:defRPr b="1" sz="5170">
                <a:solidFill>
                  <a:srgbClr val="454545"/>
                </a:solidFill>
                <a:uFill>
                  <a:solidFill>
                    <a:srgbClr val="454545"/>
                  </a:solidFill>
                </a:uFill>
                <a:latin typeface="+mn-lt"/>
                <a:ea typeface="+mn-ea"/>
                <a:cs typeface="+mn-cs"/>
                <a:sym typeface="Helvetica"/>
              </a:defRPr>
            </a:pPr>
          </a:p>
          <a:p>
            <a:pPr defTabSz="429768">
              <a:defRPr b="1" sz="5170">
                <a:solidFill>
                  <a:srgbClr val="454545"/>
                </a:solidFill>
                <a:uFill>
                  <a:solidFill>
                    <a:srgbClr val="454545"/>
                  </a:solidFill>
                </a:uFill>
                <a:latin typeface="+mn-lt"/>
                <a:ea typeface="+mn-ea"/>
                <a:cs typeface="+mn-cs"/>
                <a:sym typeface="Helvetica"/>
              </a:defRPr>
            </a:pPr>
            <a:r>
              <a:t>PRAYER?</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AFTER TELLING THEM WHAT TO PRAY, HE TELLS THEM HOW TO PRAY...…"/>
          <p:cNvSpPr txBox="1"/>
          <p:nvPr>
            <p:ph type="ctrTitle"/>
          </p:nvPr>
        </p:nvSpPr>
        <p:spPr>
          <a:xfrm>
            <a:off x="1028189" y="991120"/>
            <a:ext cx="10948422" cy="7992459"/>
          </a:xfrm>
          <a:prstGeom prst="rect">
            <a:avLst/>
          </a:prstGeom>
        </p:spPr>
        <p:txBody>
          <a:bodyPr anchor="t"/>
          <a:lstStyle/>
          <a:p>
            <a:pPr defTabSz="364296">
              <a:defRPr b="1" sz="3734">
                <a:solidFill>
                  <a:srgbClr val="454545"/>
                </a:solidFill>
                <a:uFill>
                  <a:solidFill>
                    <a:srgbClr val="454545"/>
                  </a:solidFill>
                </a:uFill>
                <a:latin typeface="+mn-lt"/>
                <a:ea typeface="+mn-ea"/>
                <a:cs typeface="+mn-cs"/>
                <a:sym typeface="Helvetica"/>
              </a:defRPr>
            </a:pPr>
            <a:r>
              <a:t>AFTER TELLING THEM </a:t>
            </a:r>
            <a:r>
              <a:rPr i="1"/>
              <a:t>WHAT</a:t>
            </a:r>
            <a:r>
              <a:t> </a:t>
            </a:r>
            <a:r>
              <a:t>TO PRAY, </a:t>
            </a:r>
            <a:r>
              <a:rPr i="1"/>
              <a:t>HE TELLS THEM </a:t>
            </a:r>
            <a:r>
              <a:rPr i="1"/>
              <a:t>HOW </a:t>
            </a:r>
            <a:r>
              <a:rPr i="1"/>
              <a:t>TO PRAY</a:t>
            </a:r>
            <a:r>
              <a:t>...</a:t>
            </a:r>
            <a:endParaRPr sz="2324"/>
          </a:p>
          <a:p>
            <a:pPr defTabSz="364296">
              <a:defRPr sz="2324">
                <a:solidFill>
                  <a:srgbClr val="454545"/>
                </a:solidFill>
                <a:uFill>
                  <a:solidFill>
                    <a:srgbClr val="454545"/>
                  </a:solidFill>
                </a:uFill>
                <a:latin typeface="+mn-lt"/>
                <a:ea typeface="+mn-ea"/>
                <a:cs typeface="+mn-cs"/>
                <a:sym typeface="Helvetica"/>
              </a:defRPr>
            </a:pPr>
          </a:p>
          <a:p>
            <a:pPr algn="l" defTabSz="364296">
              <a:defRPr b="1" sz="2905">
                <a:solidFill>
                  <a:srgbClr val="001320"/>
                </a:solidFill>
                <a:latin typeface="+mn-lt"/>
                <a:ea typeface="+mn-ea"/>
                <a:cs typeface="+mn-cs"/>
                <a:sym typeface="Helvetica"/>
              </a:defRPr>
            </a:pPr>
            <a:r>
              <a:t>Jesus said to them, </a:t>
            </a:r>
            <a:r>
              <a:rPr>
                <a:solidFill>
                  <a:srgbClr val="A80000"/>
                </a:solidFill>
              </a:rPr>
              <a:t>“Suppose you have a friend, and you go to him at midnight and say, ‘Friend, lend me three loaves of bread;</a:t>
            </a:r>
            <a:r>
              <a:t> </a:t>
            </a:r>
            <a:r>
              <a:rPr>
                <a:latin typeface="Arial"/>
                <a:ea typeface="Arial"/>
                <a:cs typeface="Arial"/>
                <a:sym typeface="Arial"/>
              </a:rPr>
              <a:t>6 </a:t>
            </a:r>
            <a:r>
              <a:rPr>
                <a:solidFill>
                  <a:srgbClr val="A80000"/>
                </a:solidFill>
              </a:rPr>
              <a:t>a friend of mine on a journey has come to me, and I have no food to offer him.’</a:t>
            </a:r>
            <a:r>
              <a:t>  </a:t>
            </a:r>
            <a:r>
              <a:rPr>
                <a:latin typeface="Arial"/>
                <a:ea typeface="Arial"/>
                <a:cs typeface="Arial"/>
                <a:sym typeface="Arial"/>
              </a:rPr>
              <a:t>7 </a:t>
            </a:r>
            <a:r>
              <a:rPr>
                <a:solidFill>
                  <a:srgbClr val="A80000"/>
                </a:solidFill>
              </a:rPr>
              <a:t>And suppose the one inside answers, ‘Don’t bother me. The door is already locked, and my children and I are in bed. I can’t get up and give you anything.’</a:t>
            </a:r>
            <a:r>
              <a:t>  </a:t>
            </a:r>
            <a:r>
              <a:rPr>
                <a:latin typeface="Arial"/>
                <a:ea typeface="Arial"/>
                <a:cs typeface="Arial"/>
                <a:sym typeface="Arial"/>
              </a:rPr>
              <a:t>8 </a:t>
            </a:r>
            <a:r>
              <a:rPr>
                <a:solidFill>
                  <a:srgbClr val="A80000"/>
                </a:solidFill>
              </a:rPr>
              <a:t>I tell you, even though he will not get up and give you the bread because of friendship, yet because of your shameless audacity, he will surely get up and give you as much as you need.</a:t>
            </a:r>
            <a:r>
              <a:t>  </a:t>
            </a:r>
            <a:r>
              <a:rPr>
                <a:solidFill>
                  <a:srgbClr val="000000"/>
                </a:solidFill>
              </a:rPr>
              <a:t>9 </a:t>
            </a:r>
            <a:r>
              <a:rPr>
                <a:solidFill>
                  <a:srgbClr val="A80000"/>
                </a:solidFill>
              </a:rPr>
              <a:t>“So I say to you: Ask and it will be given to you; seek and you will find; knock and the door will be opened to you.</a:t>
            </a:r>
            <a:r>
              <a:t> </a:t>
            </a:r>
            <a:r>
              <a:rPr>
                <a:solidFill>
                  <a:srgbClr val="000000"/>
                </a:solidFill>
              </a:rPr>
              <a:t>10 </a:t>
            </a:r>
            <a:r>
              <a:rPr>
                <a:solidFill>
                  <a:srgbClr val="A80000"/>
                </a:solidFill>
              </a:rPr>
              <a:t>For everyone who asks receives; the one who seeks finds; and to the one who knocks, the door will be opened.</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In what spirit are we to execute...…"/>
          <p:cNvSpPr txBox="1"/>
          <p:nvPr>
            <p:ph type="ctrTitle"/>
          </p:nvPr>
        </p:nvSpPr>
        <p:spPr>
          <a:xfrm>
            <a:off x="1380651" y="1678835"/>
            <a:ext cx="10464801" cy="5479014"/>
          </a:xfrm>
          <a:prstGeom prst="rect">
            <a:avLst/>
          </a:prstGeom>
        </p:spPr>
        <p:txBody>
          <a:bodyPr anchor="t"/>
          <a:lstStyle/>
          <a:p>
            <a:pPr defTabSz="457200">
              <a:defRPr b="1" sz="5500">
                <a:solidFill>
                  <a:srgbClr val="454545"/>
                </a:solidFill>
                <a:uFill>
                  <a:solidFill>
                    <a:srgbClr val="454545"/>
                  </a:solidFill>
                </a:uFill>
                <a:latin typeface="+mn-lt"/>
                <a:ea typeface="+mn-ea"/>
                <a:cs typeface="+mn-cs"/>
                <a:sym typeface="Helvetica"/>
              </a:defRPr>
            </a:pPr>
            <a:r>
              <a:t>In what spirit are we to execute…</a:t>
            </a:r>
          </a:p>
          <a:p>
            <a:pPr defTabSz="457200">
              <a:defRPr b="1" sz="5500">
                <a:solidFill>
                  <a:srgbClr val="454545"/>
                </a:solidFill>
                <a:uFill>
                  <a:solidFill>
                    <a:srgbClr val="454545"/>
                  </a:solidFill>
                </a:uFill>
                <a:latin typeface="+mn-lt"/>
                <a:ea typeface="+mn-ea"/>
                <a:cs typeface="+mn-cs"/>
                <a:sym typeface="Helvetica"/>
              </a:defRPr>
            </a:pPr>
          </a:p>
          <a:p>
            <a:pPr defTabSz="457200">
              <a:defRPr b="1" sz="5500">
                <a:solidFill>
                  <a:srgbClr val="454545"/>
                </a:solidFill>
                <a:uFill>
                  <a:solidFill>
                    <a:srgbClr val="454545"/>
                  </a:solidFill>
                </a:uFill>
                <a:latin typeface="+mn-lt"/>
                <a:ea typeface="+mn-ea"/>
                <a:cs typeface="+mn-cs"/>
                <a:sym typeface="Helvetica"/>
              </a:defRPr>
            </a:pPr>
          </a:p>
          <a:p>
            <a:pPr defTabSz="457200">
              <a:defRPr b="1" sz="5500">
                <a:solidFill>
                  <a:srgbClr val="454545"/>
                </a:solidFill>
                <a:uFill>
                  <a:solidFill>
                    <a:srgbClr val="454545"/>
                  </a:solidFill>
                </a:uFill>
                <a:latin typeface="+mn-lt"/>
                <a:ea typeface="+mn-ea"/>
                <a:cs typeface="+mn-cs"/>
                <a:sym typeface="Helvetica"/>
              </a:defRPr>
            </a:pPr>
            <a:r>
              <a:t>GENEROSITY?</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hroughout the Old Testament, from Cain and Abel forward, God measured a heart of trust and generosity by a principle—…"/>
          <p:cNvSpPr txBox="1"/>
          <p:nvPr>
            <p:ph type="ctrTitle"/>
          </p:nvPr>
        </p:nvSpPr>
        <p:spPr>
          <a:xfrm>
            <a:off x="1270000" y="1274391"/>
            <a:ext cx="10464800" cy="7204818"/>
          </a:xfrm>
          <a:prstGeom prst="rect">
            <a:avLst/>
          </a:prstGeom>
        </p:spPr>
        <p:txBody>
          <a:bodyPr anchor="t"/>
          <a:lstStyle/>
          <a:p>
            <a:pPr defTabSz="457200">
              <a:defRPr b="1" sz="5000">
                <a:solidFill>
                  <a:srgbClr val="454545"/>
                </a:solidFill>
                <a:uFill>
                  <a:solidFill>
                    <a:srgbClr val="454545"/>
                  </a:solidFill>
                </a:uFill>
                <a:latin typeface="+mn-lt"/>
                <a:ea typeface="+mn-ea"/>
                <a:cs typeface="+mn-cs"/>
                <a:sym typeface="Helvetica"/>
              </a:defRPr>
            </a:pPr>
            <a:r>
              <a:t>Throughout the Old Testament, from Cain and Abel forward, God measured a heart of trust and generosity by a principle -</a:t>
            </a:r>
          </a:p>
          <a:p>
            <a:pPr defTabSz="457200">
              <a:defRPr b="1" sz="5000">
                <a:solidFill>
                  <a:srgbClr val="454545"/>
                </a:solidFill>
                <a:uFill>
                  <a:solidFill>
                    <a:srgbClr val="454545"/>
                  </a:solidFill>
                </a:uFill>
                <a:latin typeface="+mn-lt"/>
                <a:ea typeface="+mn-ea"/>
                <a:cs typeface="+mn-cs"/>
                <a:sym typeface="Helvetica"/>
              </a:defRPr>
            </a:pPr>
          </a:p>
          <a:p>
            <a:pPr defTabSz="457200">
              <a:defRPr b="1" sz="5000">
                <a:solidFill>
                  <a:srgbClr val="454545"/>
                </a:solidFill>
                <a:uFill>
                  <a:solidFill>
                    <a:srgbClr val="454545"/>
                  </a:solidFill>
                </a:uFill>
                <a:latin typeface="+mn-lt"/>
                <a:ea typeface="+mn-ea"/>
                <a:cs typeface="+mn-cs"/>
                <a:sym typeface="Helvetica"/>
              </a:defRPr>
            </a:pPr>
            <a:r>
              <a:t>the sacrifice of </a:t>
            </a:r>
            <a:r>
              <a:rPr i="1"/>
              <a:t>the First Fruits</a:t>
            </a:r>
          </a:p>
          <a:p>
            <a:pPr defTabSz="457200">
              <a:defRPr b="1" sz="5000">
                <a:solidFill>
                  <a:srgbClr val="454545"/>
                </a:solidFill>
                <a:uFill>
                  <a:solidFill>
                    <a:srgbClr val="454545"/>
                  </a:solidFill>
                </a:uFill>
                <a:latin typeface="+mn-lt"/>
                <a:ea typeface="+mn-ea"/>
                <a:cs typeface="+mn-cs"/>
                <a:sym typeface="Helvetica"/>
              </a:defRPr>
            </a:pPr>
            <a:r>
              <a:t> of an Israelite’s livelihood</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The scripturally pleasing offering to God is our first fruits...before the harvest is fully gathered."/>
          <p:cNvSpPr txBox="1"/>
          <p:nvPr>
            <p:ph type="ctrTitle"/>
          </p:nvPr>
        </p:nvSpPr>
        <p:spPr>
          <a:xfrm>
            <a:off x="1269999" y="939349"/>
            <a:ext cx="10464802" cy="2366080"/>
          </a:xfrm>
          <a:prstGeom prst="rect">
            <a:avLst/>
          </a:prstGeom>
        </p:spPr>
        <p:txBody>
          <a:bodyPr anchor="t"/>
          <a:lstStyle>
            <a:lvl1pPr defTabSz="457200">
              <a:defRPr b="1" sz="4500">
                <a:solidFill>
                  <a:srgbClr val="454545"/>
                </a:solidFill>
                <a:uFill>
                  <a:solidFill>
                    <a:srgbClr val="454545"/>
                  </a:solidFill>
                </a:uFill>
                <a:latin typeface="+mn-lt"/>
                <a:ea typeface="+mn-ea"/>
                <a:cs typeface="+mn-cs"/>
                <a:sym typeface="Helvetica"/>
              </a:defRPr>
            </a:lvl1pPr>
          </a:lstStyle>
          <a:p>
            <a:pPr/>
            <a:r>
              <a:t>The scripturally pleasing offering to God is our first fruits...before the harvest is fully gathered</a:t>
            </a:r>
          </a:p>
        </p:txBody>
      </p:sp>
      <p:sp>
        <p:nvSpPr>
          <p:cNvPr id="178" name="Generous giving is not done out of our surplus—what you can afford to give and still live the way you want to live, do all the things you want to do, buy all the things you want to buy, buy all the clothes you want to wear, travel all the places you want to travel."/>
          <p:cNvSpPr txBox="1"/>
          <p:nvPr/>
        </p:nvSpPr>
        <p:spPr>
          <a:xfrm>
            <a:off x="1266449" y="3414565"/>
            <a:ext cx="10471902" cy="472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defTabSz="457200">
              <a:defRPr b="1" sz="4300">
                <a:solidFill>
                  <a:srgbClr val="454545"/>
                </a:solidFill>
                <a:uFill>
                  <a:solidFill>
                    <a:srgbClr val="454545"/>
                  </a:solidFill>
                </a:uFill>
                <a:latin typeface="+mn-lt"/>
                <a:ea typeface="+mn-ea"/>
                <a:cs typeface="+mn-cs"/>
                <a:sym typeface="Helvetica"/>
              </a:defRPr>
            </a:pPr>
            <a:r>
              <a:t>Generous giving is </a:t>
            </a:r>
            <a:r>
              <a:rPr i="1"/>
              <a:t>not</a:t>
            </a:r>
            <a:r>
              <a:t> done out of our surplus - what you can afford to give and still live the way you want to live, do all the things you want to do, buy all the things you want to buy, buy all the clothes you want to wear, travel all the places you want to travel.</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God wants us to trust him with our first fruits…"/>
          <p:cNvSpPr txBox="1"/>
          <p:nvPr>
            <p:ph type="ctrTitle"/>
          </p:nvPr>
        </p:nvSpPr>
        <p:spPr>
          <a:xfrm>
            <a:off x="1070863" y="888913"/>
            <a:ext cx="10863074" cy="7811546"/>
          </a:xfrm>
          <a:prstGeom prst="rect">
            <a:avLst/>
          </a:prstGeom>
        </p:spPr>
        <p:txBody>
          <a:bodyPr anchor="t"/>
          <a:lstStyle/>
          <a:p>
            <a:pPr defTabSz="420623">
              <a:defRPr b="1" sz="4500">
                <a:solidFill>
                  <a:srgbClr val="454545"/>
                </a:solidFill>
                <a:uFill>
                  <a:solidFill>
                    <a:srgbClr val="454545"/>
                  </a:solidFill>
                </a:uFill>
                <a:latin typeface="+mn-lt"/>
                <a:ea typeface="+mn-ea"/>
                <a:cs typeface="+mn-cs"/>
                <a:sym typeface="Helvetica"/>
              </a:defRPr>
            </a:pPr>
            <a:r>
              <a:t>God wants us to trust him with our </a:t>
            </a:r>
            <a:r>
              <a:rPr i="1"/>
              <a:t>first fruits - </a:t>
            </a:r>
            <a:r>
              <a:t>not our </a:t>
            </a:r>
            <a:r>
              <a:t>leftovers</a:t>
            </a:r>
            <a:r>
              <a:t>.</a:t>
            </a:r>
          </a:p>
          <a:p>
            <a:pPr defTabSz="420623">
              <a:defRPr b="1" sz="4500">
                <a:solidFill>
                  <a:srgbClr val="454545"/>
                </a:solidFill>
                <a:uFill>
                  <a:solidFill>
                    <a:srgbClr val="454545"/>
                  </a:solidFill>
                </a:uFill>
                <a:latin typeface="+mn-lt"/>
                <a:ea typeface="+mn-ea"/>
                <a:cs typeface="+mn-cs"/>
                <a:sym typeface="Helvetica"/>
              </a:defRPr>
            </a:pPr>
          </a:p>
          <a:p>
            <a:pPr defTabSz="420623">
              <a:defRPr b="1" sz="4500">
                <a:solidFill>
                  <a:srgbClr val="454545"/>
                </a:solidFill>
                <a:uFill>
                  <a:solidFill>
                    <a:srgbClr val="454545"/>
                  </a:solidFill>
                </a:uFill>
                <a:latin typeface="+mn-lt"/>
                <a:ea typeface="+mn-ea"/>
                <a:cs typeface="+mn-cs"/>
                <a:sym typeface="Helvetica"/>
              </a:defRPr>
            </a:pPr>
          </a:p>
          <a:p>
            <a:pPr defTabSz="420623">
              <a:defRPr b="1" sz="4500">
                <a:solidFill>
                  <a:srgbClr val="454545"/>
                </a:solidFill>
                <a:uFill>
                  <a:solidFill>
                    <a:srgbClr val="454545"/>
                  </a:solidFill>
                </a:uFill>
                <a:latin typeface="+mn-lt"/>
                <a:ea typeface="+mn-ea"/>
                <a:cs typeface="+mn-cs"/>
                <a:sym typeface="Helvetica"/>
              </a:defRPr>
            </a:pPr>
            <a:r>
              <a:t>The spirit of FAITH is aggressive.</a:t>
            </a:r>
          </a:p>
          <a:p>
            <a:pPr lvl="2" algn="ctr" defTabSz="420623">
              <a:defRPr b="1" sz="4500">
                <a:solidFill>
                  <a:srgbClr val="454545"/>
                </a:solidFill>
                <a:uFill>
                  <a:solidFill>
                    <a:srgbClr val="454545"/>
                  </a:solidFill>
                </a:uFill>
                <a:latin typeface="+mn-lt"/>
                <a:ea typeface="+mn-ea"/>
                <a:cs typeface="+mn-cs"/>
                <a:sym typeface="Helvetica"/>
              </a:defRPr>
            </a:pPr>
            <a:r>
              <a:t>The spirit of PRAYER is persistent.</a:t>
            </a:r>
          </a:p>
          <a:p>
            <a:pPr lvl="2" algn="ctr" defTabSz="420623">
              <a:defRPr b="1" sz="4500">
                <a:solidFill>
                  <a:srgbClr val="454545"/>
                </a:solidFill>
                <a:uFill>
                  <a:solidFill>
                    <a:srgbClr val="454545"/>
                  </a:solidFill>
                </a:uFill>
                <a:latin typeface="+mn-lt"/>
                <a:ea typeface="+mn-ea"/>
                <a:cs typeface="+mn-cs"/>
                <a:sym typeface="Helvetica"/>
              </a:defRPr>
            </a:pPr>
          </a:p>
          <a:p>
            <a:pPr lvl="2" algn="ctr" defTabSz="420623">
              <a:defRPr b="1" sz="4500">
                <a:solidFill>
                  <a:srgbClr val="454545"/>
                </a:solidFill>
                <a:uFill>
                  <a:solidFill>
                    <a:srgbClr val="454545"/>
                  </a:solidFill>
                </a:uFill>
                <a:latin typeface="+mn-lt"/>
                <a:ea typeface="+mn-ea"/>
                <a:cs typeface="+mn-cs"/>
                <a:sym typeface="Helvetica"/>
              </a:defRPr>
            </a:pPr>
          </a:p>
          <a:p>
            <a:pPr lvl="2" algn="ctr" defTabSz="420623">
              <a:defRPr b="1" sz="4500">
                <a:solidFill>
                  <a:srgbClr val="454545"/>
                </a:solidFill>
                <a:uFill>
                  <a:solidFill>
                    <a:srgbClr val="454545"/>
                  </a:solidFill>
                </a:uFill>
                <a:latin typeface="+mn-lt"/>
                <a:ea typeface="+mn-ea"/>
                <a:cs typeface="+mn-cs"/>
                <a:sym typeface="Helvetica"/>
              </a:defRPr>
            </a:pPr>
            <a:r>
              <a:t>The spirit of GENEROSITY… gives bountifully </a:t>
            </a:r>
            <a:r>
              <a:rPr i="1" u="sng"/>
              <a:t>before</a:t>
            </a:r>
            <a:r>
              <a:t> calculating the sacrifice.</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Luke 7:6So Jesus went with them.…"/>
          <p:cNvSpPr txBox="1"/>
          <p:nvPr>
            <p:ph type="subTitle" idx="1"/>
          </p:nvPr>
        </p:nvSpPr>
        <p:spPr>
          <a:xfrm>
            <a:off x="1270000" y="1139960"/>
            <a:ext cx="10464800" cy="7726968"/>
          </a:xfrm>
          <a:prstGeom prst="rect">
            <a:avLst/>
          </a:prstGeom>
        </p:spPr>
        <p:txBody>
          <a:bodyPr/>
          <a:lstStyle/>
          <a:p>
            <a:pPr algn="just" defTabSz="403935">
              <a:defRPr b="1" sz="3230">
                <a:solidFill>
                  <a:srgbClr val="001320"/>
                </a:solidFill>
                <a:latin typeface="+mn-lt"/>
                <a:ea typeface="+mn-ea"/>
                <a:cs typeface="+mn-cs"/>
                <a:sym typeface="Helvetica"/>
              </a:defRPr>
            </a:pPr>
            <a:r>
              <a:rPr>
                <a:solidFill>
                  <a:schemeClr val="accent5"/>
                </a:solidFill>
              </a:rPr>
              <a:t>Luke 7:</a:t>
            </a:r>
            <a:r>
              <a:rPr>
                <a:solidFill>
                  <a:schemeClr val="accent5"/>
                </a:solidFill>
                <a:latin typeface="Arial"/>
                <a:ea typeface="Arial"/>
                <a:cs typeface="Arial"/>
                <a:sym typeface="Arial"/>
              </a:rPr>
              <a:t>6</a:t>
            </a:r>
            <a:r>
              <a:rPr>
                <a:latin typeface="Arial"/>
                <a:ea typeface="Arial"/>
                <a:cs typeface="Arial"/>
                <a:sym typeface="Arial"/>
              </a:rPr>
              <a:t> - </a:t>
            </a:r>
            <a:r>
              <a:t>So Jesus went with them. He was not far from the house when the centurion sent friends to say to him: “Lord, don’t trouble yourself, for I do not deserve to have you come under my roof. </a:t>
            </a:r>
            <a:r>
              <a:rPr>
                <a:solidFill>
                  <a:schemeClr val="accent5"/>
                </a:solidFill>
                <a:latin typeface="Arial"/>
                <a:ea typeface="Arial"/>
                <a:cs typeface="Arial"/>
                <a:sym typeface="Arial"/>
              </a:rPr>
              <a:t>7</a:t>
            </a:r>
            <a:r>
              <a:rPr>
                <a:latin typeface="Arial"/>
                <a:ea typeface="Arial"/>
                <a:cs typeface="Arial"/>
                <a:sym typeface="Arial"/>
              </a:rPr>
              <a:t> </a:t>
            </a:r>
            <a:r>
              <a:t>That is why I did not even consider myself worthy to come to you. But say the word, and my servant will be healed. </a:t>
            </a:r>
            <a:r>
              <a:rPr>
                <a:solidFill>
                  <a:schemeClr val="accent5"/>
                </a:solidFill>
                <a:latin typeface="Arial"/>
                <a:ea typeface="Arial"/>
                <a:cs typeface="Arial"/>
                <a:sym typeface="Arial"/>
              </a:rPr>
              <a:t>8</a:t>
            </a:r>
            <a:r>
              <a:rPr>
                <a:latin typeface="Arial"/>
                <a:ea typeface="Arial"/>
                <a:cs typeface="Arial"/>
                <a:sym typeface="Arial"/>
              </a:rPr>
              <a:t> </a:t>
            </a:r>
            <a:r>
              <a:t>For I myself am a man under authority, with soldiers under me. I tell this one, ‘Go,’ and he goes; and that one, ‘Come,’ and he comes. I say to my servant, ‘Do this,’ and he does it.”  </a:t>
            </a:r>
            <a:r>
              <a:rPr>
                <a:solidFill>
                  <a:schemeClr val="accent5"/>
                </a:solidFill>
              </a:rPr>
              <a:t>9</a:t>
            </a:r>
            <a:r>
              <a:rPr>
                <a:solidFill>
                  <a:srgbClr val="000000"/>
                </a:solidFill>
              </a:rPr>
              <a:t> </a:t>
            </a:r>
            <a:r>
              <a:t>When Jesus heard this, he was amazed at him, and turning to the crowd following him, he said, </a:t>
            </a:r>
            <a:r>
              <a:rPr>
                <a:solidFill>
                  <a:srgbClr val="A80000"/>
                </a:solidFill>
              </a:rPr>
              <a:t>“I tell you, I have not found such great faith even in Israel.” </a:t>
            </a:r>
            <a:r>
              <a:t> </a:t>
            </a:r>
            <a:r>
              <a:rPr>
                <a:solidFill>
                  <a:schemeClr val="accent5"/>
                </a:solidFill>
              </a:rPr>
              <a:t>10</a:t>
            </a:r>
            <a:r>
              <a:t> Then the men who had been sent returned to the house and found the servant well.</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Luke 7:3The centurion heard of Jesus and sent some elders of the Jews to him, asking him to come and heal his servant. 4When they came to Jesus, they pleaded earnestly with him, “This man deserves to have you do this, 5because he loves our nation and has built our synagogue.” 6So Jesus went with them."/>
          <p:cNvSpPr txBox="1"/>
          <p:nvPr>
            <p:ph type="subTitle" idx="1"/>
          </p:nvPr>
        </p:nvSpPr>
        <p:spPr>
          <a:xfrm>
            <a:off x="1270000" y="1406752"/>
            <a:ext cx="10464801" cy="6306760"/>
          </a:xfrm>
          <a:prstGeom prst="rect">
            <a:avLst/>
          </a:prstGeom>
        </p:spPr>
        <p:txBody>
          <a:bodyPr/>
          <a:lstStyle/>
          <a:p>
            <a:pPr algn="l" defTabSz="425195">
              <a:defRPr b="1" sz="4464">
                <a:solidFill>
                  <a:srgbClr val="001320"/>
                </a:solidFill>
                <a:latin typeface="+mn-lt"/>
                <a:ea typeface="+mn-ea"/>
                <a:cs typeface="+mn-cs"/>
                <a:sym typeface="Helvetica"/>
              </a:defRPr>
            </a:pPr>
            <a:r>
              <a:rPr>
                <a:solidFill>
                  <a:schemeClr val="accent5"/>
                </a:solidFill>
              </a:rPr>
              <a:t>Luke 7:</a:t>
            </a:r>
            <a:r>
              <a:rPr>
                <a:solidFill>
                  <a:schemeClr val="accent5"/>
                </a:solidFill>
                <a:latin typeface="Arial"/>
                <a:ea typeface="Arial"/>
                <a:cs typeface="Arial"/>
                <a:sym typeface="Arial"/>
              </a:rPr>
              <a:t>3</a:t>
            </a:r>
            <a:r>
              <a:rPr>
                <a:latin typeface="Arial"/>
                <a:ea typeface="Arial"/>
                <a:cs typeface="Arial"/>
                <a:sym typeface="Arial"/>
              </a:rPr>
              <a:t> - </a:t>
            </a:r>
            <a:r>
              <a:t>The centurion heard of Jesus and sent some elders of the Jews to him, asking him to come and heal his servant. </a:t>
            </a:r>
            <a:r>
              <a:rPr>
                <a:solidFill>
                  <a:schemeClr val="accent5"/>
                </a:solidFill>
                <a:latin typeface="Arial"/>
                <a:ea typeface="Arial"/>
                <a:cs typeface="Arial"/>
                <a:sym typeface="Arial"/>
              </a:rPr>
              <a:t>4</a:t>
            </a:r>
            <a:r>
              <a:rPr>
                <a:latin typeface="Arial"/>
                <a:ea typeface="Arial"/>
                <a:cs typeface="Arial"/>
                <a:sym typeface="Arial"/>
              </a:rPr>
              <a:t> </a:t>
            </a:r>
            <a:r>
              <a:t>When they came to Jesus, they pleaded earnestly with him, “This man deserves to have you do this, </a:t>
            </a:r>
            <a:r>
              <a:rPr>
                <a:solidFill>
                  <a:schemeClr val="accent5"/>
                </a:solidFill>
                <a:latin typeface="Arial"/>
                <a:ea typeface="Arial"/>
                <a:cs typeface="Arial"/>
                <a:sym typeface="Arial"/>
              </a:rPr>
              <a:t>5</a:t>
            </a:r>
            <a:r>
              <a:rPr>
                <a:latin typeface="Arial"/>
                <a:ea typeface="Arial"/>
                <a:cs typeface="Arial"/>
                <a:sym typeface="Arial"/>
              </a:rPr>
              <a:t> </a:t>
            </a:r>
            <a:r>
              <a:rPr u="sng"/>
              <a:t>because he loves our nation and has built our synagogue</a:t>
            </a:r>
            <a:r>
              <a:rPr u="sng"/>
              <a:t>.</a:t>
            </a:r>
            <a:r>
              <a:t>” </a:t>
            </a:r>
            <a:r>
              <a:rPr>
                <a:solidFill>
                  <a:schemeClr val="accent5"/>
                </a:solidFill>
                <a:latin typeface="Arial"/>
                <a:ea typeface="Arial"/>
                <a:cs typeface="Arial"/>
                <a:sym typeface="Arial"/>
              </a:rPr>
              <a:t>6</a:t>
            </a:r>
            <a:r>
              <a:rPr>
                <a:latin typeface="Arial"/>
                <a:ea typeface="Arial"/>
                <a:cs typeface="Arial"/>
                <a:sym typeface="Arial"/>
              </a:rPr>
              <a:t> </a:t>
            </a:r>
            <a:r>
              <a:t>So Jesus went with them.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GENEROSITY IS THE SHYER SISTER OF FAITH.…"/>
          <p:cNvSpPr txBox="1"/>
          <p:nvPr>
            <p:ph type="subTitle" idx="1"/>
          </p:nvPr>
        </p:nvSpPr>
        <p:spPr>
          <a:xfrm>
            <a:off x="1393170" y="1173452"/>
            <a:ext cx="10464801" cy="7779834"/>
          </a:xfrm>
          <a:prstGeom prst="rect">
            <a:avLst/>
          </a:prstGeom>
        </p:spPr>
        <p:txBody>
          <a:bodyPr/>
          <a:lstStyle/>
          <a:p>
            <a:pPr defTabSz="411479">
              <a:defRPr b="1">
                <a:solidFill>
                  <a:srgbClr val="454545"/>
                </a:solidFill>
                <a:uFill>
                  <a:solidFill>
                    <a:srgbClr val="454545"/>
                  </a:solidFill>
                </a:uFill>
                <a:latin typeface="+mn-lt"/>
                <a:ea typeface="+mn-ea"/>
                <a:cs typeface="+mn-cs"/>
                <a:sym typeface="Helvetica"/>
              </a:defRPr>
            </a:pPr>
            <a:r>
              <a:t>GENEROSITY IS THE SHYER SISTER OF FAITH</a:t>
            </a:r>
          </a:p>
          <a:p>
            <a:pPr defTabSz="411479">
              <a:defRPr b="1" sz="3239">
                <a:solidFill>
                  <a:srgbClr val="454545"/>
                </a:solidFill>
                <a:uFill>
                  <a:solidFill>
                    <a:srgbClr val="454545"/>
                  </a:solidFill>
                </a:uFill>
                <a:latin typeface="+mn-lt"/>
                <a:ea typeface="+mn-ea"/>
                <a:cs typeface="+mn-cs"/>
                <a:sym typeface="Helvetica"/>
              </a:defRPr>
            </a:pPr>
          </a:p>
          <a:p>
            <a:pPr defTabSz="411479">
              <a:defRPr b="1" sz="3150">
                <a:solidFill>
                  <a:srgbClr val="454545"/>
                </a:solidFill>
                <a:uFill>
                  <a:solidFill>
                    <a:srgbClr val="454545"/>
                  </a:solidFill>
                </a:uFill>
                <a:latin typeface="+mn-lt"/>
                <a:ea typeface="+mn-ea"/>
                <a:cs typeface="+mn-cs"/>
                <a:sym typeface="Helvetica"/>
              </a:defRPr>
            </a:pPr>
          </a:p>
          <a:p>
            <a:pPr algn="l" defTabSz="411479">
              <a:defRPr b="1" sz="3689">
                <a:solidFill>
                  <a:srgbClr val="454545"/>
                </a:solidFill>
                <a:uFill>
                  <a:solidFill>
                    <a:srgbClr val="454545"/>
                  </a:solidFill>
                </a:uFill>
                <a:latin typeface="+mn-lt"/>
                <a:ea typeface="+mn-ea"/>
                <a:cs typeface="+mn-cs"/>
                <a:sym typeface="Helvetica"/>
              </a:defRPr>
            </a:pPr>
            <a:r>
              <a:rPr>
                <a:solidFill>
                  <a:schemeClr val="accent5"/>
                </a:solidFill>
              </a:rPr>
              <a:t>MATTHEW 6:2-4:</a:t>
            </a:r>
            <a:r>
              <a:t>  “So when you give to the needy, do not announce it with trumpets, as the hypocrites do in the synagogues and on the streets, to be honoured by others. Truly I tell you, they have received their reward in full. </a:t>
            </a:r>
            <a:r>
              <a:rPr>
                <a:solidFill>
                  <a:schemeClr val="accent5"/>
                </a:solidFill>
              </a:rPr>
              <a:t>3</a:t>
            </a:r>
            <a:r>
              <a:t> </a:t>
            </a:r>
            <a:r>
              <a:t>But when you give to the needy, do not let your left hand know what your right hand is doing, </a:t>
            </a:r>
            <a:r>
              <a:rPr>
                <a:solidFill>
                  <a:schemeClr val="accent5"/>
                </a:solidFill>
              </a:rPr>
              <a:t>4</a:t>
            </a:r>
            <a:r>
              <a:t> </a:t>
            </a:r>
            <a:r>
              <a:t>so that your giving may be in secret. Then your Father, who sees what is done in secret, will reward you.</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Wherever there is faith for miracles,…"/>
          <p:cNvSpPr txBox="1"/>
          <p:nvPr>
            <p:ph type="ctrTitle"/>
          </p:nvPr>
        </p:nvSpPr>
        <p:spPr>
          <a:xfrm>
            <a:off x="1407264" y="1981200"/>
            <a:ext cx="10464801" cy="5312750"/>
          </a:xfrm>
          <a:prstGeom prst="rect">
            <a:avLst/>
          </a:prstGeom>
        </p:spPr>
        <p:txBody>
          <a:bodyPr anchor="t"/>
          <a:lstStyle>
            <a:lvl1pPr defTabSz="457200">
              <a:defRPr b="1" sz="5500">
                <a:solidFill>
                  <a:srgbClr val="454545"/>
                </a:solidFill>
                <a:uFill>
                  <a:solidFill>
                    <a:srgbClr val="454545"/>
                  </a:solidFill>
                </a:uFill>
                <a:latin typeface="+mn-lt"/>
                <a:ea typeface="+mn-ea"/>
                <a:cs typeface="+mn-cs"/>
                <a:sym typeface="Helvetica"/>
              </a:defRPr>
            </a:lvl1pPr>
          </a:lstStyle>
          <a:p>
            <a:pPr/>
            <a:r>
              <a:t>Wherever there is faith for miracles, God’s generous nature is expressed in corresponding measure.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Understanding Generosity…"/>
          <p:cNvSpPr txBox="1"/>
          <p:nvPr>
            <p:ph type="ctrTitle"/>
          </p:nvPr>
        </p:nvSpPr>
        <p:spPr>
          <a:xfrm>
            <a:off x="1270000" y="1773840"/>
            <a:ext cx="10464801" cy="4294535"/>
          </a:xfrm>
          <a:prstGeom prst="rect">
            <a:avLst/>
          </a:prstGeom>
        </p:spPr>
        <p:txBody>
          <a:bodyPr anchor="t"/>
          <a:lstStyle/>
          <a:p>
            <a:pPr defTabSz="457200">
              <a:defRPr b="1" sz="5500">
                <a:solidFill>
                  <a:srgbClr val="454545"/>
                </a:solidFill>
                <a:uFill>
                  <a:solidFill>
                    <a:srgbClr val="454545"/>
                  </a:solidFill>
                </a:uFill>
                <a:latin typeface="+mn-lt"/>
                <a:ea typeface="+mn-ea"/>
                <a:cs typeface="+mn-cs"/>
                <a:sym typeface="Helvetica"/>
              </a:defRPr>
            </a:pPr>
            <a:r>
              <a:t>Understanding Generosity</a:t>
            </a:r>
          </a:p>
          <a:p>
            <a:pPr defTabSz="457200">
              <a:defRPr b="1" sz="5500">
                <a:solidFill>
                  <a:srgbClr val="454545"/>
                </a:solidFill>
                <a:uFill>
                  <a:solidFill>
                    <a:srgbClr val="454545"/>
                  </a:solidFill>
                </a:uFill>
                <a:latin typeface="+mn-lt"/>
                <a:ea typeface="+mn-ea"/>
                <a:cs typeface="+mn-cs"/>
                <a:sym typeface="Helvetica"/>
              </a:defRPr>
            </a:pPr>
          </a:p>
          <a:p>
            <a:pPr defTabSz="457200">
              <a:defRPr b="1" sz="5500">
                <a:solidFill>
                  <a:srgbClr val="454545"/>
                </a:solidFill>
                <a:uFill>
                  <a:solidFill>
                    <a:srgbClr val="454545"/>
                  </a:solidFill>
                </a:uFill>
                <a:latin typeface="+mn-lt"/>
                <a:ea typeface="+mn-ea"/>
                <a:cs typeface="+mn-cs"/>
                <a:sym typeface="Helvetica"/>
              </a:defRPr>
            </a:pPr>
            <a:r>
              <a:t>In Principle &amp; Practice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UNDERSTANDING GENEROSITY…"/>
          <p:cNvSpPr txBox="1"/>
          <p:nvPr>
            <p:ph type="ctrTitle"/>
          </p:nvPr>
        </p:nvSpPr>
        <p:spPr>
          <a:xfrm>
            <a:off x="1269999" y="1121484"/>
            <a:ext cx="10464802" cy="1582758"/>
          </a:xfrm>
          <a:prstGeom prst="rect">
            <a:avLst/>
          </a:prstGeom>
        </p:spPr>
        <p:txBody>
          <a:bodyPr anchor="t"/>
          <a:lstStyle/>
          <a:p>
            <a:pPr defTabSz="443484">
              <a:defRPr b="1" sz="4850">
                <a:solidFill>
                  <a:srgbClr val="454545"/>
                </a:solidFill>
                <a:uFill>
                  <a:solidFill>
                    <a:srgbClr val="454545"/>
                  </a:solidFill>
                </a:uFill>
                <a:latin typeface="+mn-lt"/>
                <a:ea typeface="+mn-ea"/>
                <a:cs typeface="+mn-cs"/>
                <a:sym typeface="Helvetica"/>
              </a:defRPr>
            </a:pPr>
            <a:r>
              <a:t>UNDERSTANDING GENEROSITY</a:t>
            </a:r>
          </a:p>
          <a:p>
            <a:pPr defTabSz="443484">
              <a:defRPr b="1" sz="4850">
                <a:solidFill>
                  <a:srgbClr val="454545"/>
                </a:solidFill>
                <a:uFill>
                  <a:solidFill>
                    <a:srgbClr val="454545"/>
                  </a:solidFill>
                </a:uFill>
                <a:latin typeface="+mn-lt"/>
                <a:ea typeface="+mn-ea"/>
                <a:cs typeface="+mn-cs"/>
                <a:sym typeface="Helvetica"/>
              </a:defRPr>
            </a:pPr>
            <a:r>
              <a:t>IN PRINCIPLE &amp; PRACTICE</a:t>
            </a:r>
          </a:p>
        </p:txBody>
      </p:sp>
      <p:sp>
        <p:nvSpPr>
          <p:cNvPr id="134" name="As a principle, generosity is the attitude of heart that mirrors God’s selfless-nature-in-action through the discipline of liberal giving."/>
          <p:cNvSpPr txBox="1"/>
          <p:nvPr>
            <p:ph type="subTitle" idx="1"/>
          </p:nvPr>
        </p:nvSpPr>
        <p:spPr>
          <a:xfrm>
            <a:off x="1382906" y="3460087"/>
            <a:ext cx="10464802" cy="5201245"/>
          </a:xfrm>
          <a:prstGeom prst="rect">
            <a:avLst/>
          </a:prstGeom>
        </p:spPr>
        <p:txBody>
          <a:bodyPr/>
          <a:lstStyle/>
          <a:p>
            <a:pPr defTabSz="457200">
              <a:defRPr b="1" sz="5000">
                <a:solidFill>
                  <a:srgbClr val="454545"/>
                </a:solidFill>
                <a:uFill>
                  <a:solidFill>
                    <a:srgbClr val="454545"/>
                  </a:solidFill>
                </a:uFill>
                <a:latin typeface="+mn-lt"/>
                <a:ea typeface="+mn-ea"/>
                <a:cs typeface="+mn-cs"/>
                <a:sym typeface="Helvetica"/>
              </a:defRPr>
            </a:pPr>
            <a:r>
              <a:t>As a </a:t>
            </a:r>
            <a:r>
              <a:rPr u="sng"/>
              <a:t>principle</a:t>
            </a:r>
            <a:r>
              <a:t>, generosity is the attitude of heart that mirrors God’s selfless-nature-in-action through the discipline of liberal giving.</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Heart to God, Hand to Man…"/>
          <p:cNvSpPr txBox="1"/>
          <p:nvPr>
            <p:ph type="ctrTitle"/>
          </p:nvPr>
        </p:nvSpPr>
        <p:spPr>
          <a:xfrm>
            <a:off x="1205431" y="1024870"/>
            <a:ext cx="10756266" cy="7703860"/>
          </a:xfrm>
          <a:prstGeom prst="rect">
            <a:avLst/>
          </a:prstGeom>
        </p:spPr>
        <p:txBody>
          <a:bodyPr anchor="t"/>
          <a:lstStyle/>
          <a:p>
            <a:pPr defTabSz="457200">
              <a:defRPr b="1" sz="5000">
                <a:solidFill>
                  <a:srgbClr val="454545"/>
                </a:solidFill>
                <a:uFill>
                  <a:solidFill>
                    <a:srgbClr val="454545"/>
                  </a:solidFill>
                </a:uFill>
                <a:latin typeface="+mn-lt"/>
                <a:ea typeface="+mn-ea"/>
                <a:cs typeface="+mn-cs"/>
                <a:sym typeface="Helvetica"/>
              </a:defRPr>
            </a:pPr>
            <a:r>
              <a:t>Heart to God, Hand to Man</a:t>
            </a:r>
            <a:endParaRPr sz="3800"/>
          </a:p>
          <a:p>
            <a:pPr defTabSz="457200">
              <a:defRPr b="1" sz="3800">
                <a:solidFill>
                  <a:srgbClr val="454545"/>
                </a:solidFill>
                <a:uFill>
                  <a:solidFill>
                    <a:srgbClr val="454545"/>
                  </a:solidFill>
                </a:uFill>
                <a:latin typeface="+mn-lt"/>
                <a:ea typeface="+mn-ea"/>
                <a:cs typeface="+mn-cs"/>
                <a:sym typeface="Helvetica"/>
              </a:defRPr>
            </a:pPr>
          </a:p>
          <a:p>
            <a:pPr defTabSz="457200">
              <a:defRPr b="1" sz="5000">
                <a:solidFill>
                  <a:srgbClr val="454545"/>
                </a:solidFill>
                <a:uFill>
                  <a:solidFill>
                    <a:srgbClr val="454545"/>
                  </a:solidFill>
                </a:uFill>
                <a:latin typeface="+mn-lt"/>
                <a:ea typeface="+mn-ea"/>
                <a:cs typeface="+mn-cs"/>
                <a:sym typeface="Helvetica"/>
              </a:defRPr>
            </a:pPr>
            <a:r>
              <a:t>Every time we give generously in Christ’s name of our money, time, talents, forgiveness...God’s hand reaches to man.</a:t>
            </a:r>
          </a:p>
          <a:p>
            <a:pPr defTabSz="457200">
              <a:defRPr b="1" sz="5000">
                <a:solidFill>
                  <a:srgbClr val="454545"/>
                </a:solidFill>
                <a:uFill>
                  <a:solidFill>
                    <a:srgbClr val="454545"/>
                  </a:solidFill>
                </a:uFill>
                <a:latin typeface="+mn-lt"/>
                <a:ea typeface="+mn-ea"/>
                <a:cs typeface="+mn-cs"/>
                <a:sym typeface="Helvetica"/>
              </a:defRPr>
            </a:pPr>
          </a:p>
          <a:p>
            <a:pPr defTabSz="457200">
              <a:defRPr b="1" sz="5000">
                <a:solidFill>
                  <a:srgbClr val="454545"/>
                </a:solidFill>
                <a:uFill>
                  <a:solidFill>
                    <a:srgbClr val="454545"/>
                  </a:solidFill>
                </a:uFill>
                <a:latin typeface="+mn-lt"/>
                <a:ea typeface="+mn-ea"/>
                <a:cs typeface="+mn-cs"/>
                <a:sym typeface="Helvetica"/>
              </a:defRPr>
            </a:pPr>
            <a:r>
              <a:t>The touch of His invisible nature is felt tangibly.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archment">
  <a:themeElements>
    <a:clrScheme name="Parchment">
      <a:dk1>
        <a:srgbClr val="3E231A"/>
      </a:dk1>
      <a:lt1>
        <a:srgbClr val="24383E"/>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hment">
  <a:themeElements>
    <a:clrScheme name="Parchment">
      <a:dk1>
        <a:srgbClr val="000000"/>
      </a:dk1>
      <a:lt1>
        <a:srgbClr val="FFFFFF"/>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